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7"/>
  </p:notesMasterIdLst>
  <p:sldIdLst>
    <p:sldId id="256" r:id="rId2"/>
    <p:sldId id="258" r:id="rId3"/>
    <p:sldId id="260" r:id="rId4"/>
    <p:sldId id="261" r:id="rId5"/>
    <p:sldId id="262" r:id="rId6"/>
    <p:sldId id="263" r:id="rId7"/>
    <p:sldId id="264" r:id="rId8"/>
    <p:sldId id="265" r:id="rId9"/>
    <p:sldId id="266" r:id="rId10"/>
    <p:sldId id="267" r:id="rId11"/>
    <p:sldId id="268" r:id="rId12"/>
    <p:sldId id="281" r:id="rId13"/>
    <p:sldId id="282" r:id="rId14"/>
    <p:sldId id="270" r:id="rId15"/>
    <p:sldId id="269" r:id="rId16"/>
    <p:sldId id="271" r:id="rId17"/>
    <p:sldId id="280" r:id="rId18"/>
    <p:sldId id="272" r:id="rId19"/>
    <p:sldId id="273" r:id="rId20"/>
    <p:sldId id="274" r:id="rId21"/>
    <p:sldId id="275" r:id="rId22"/>
    <p:sldId id="276" r:id="rId23"/>
    <p:sldId id="277" r:id="rId24"/>
    <p:sldId id="278" r:id="rId25"/>
    <p:sldId id="279" r:id="rId2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brob" initials="bd" lastIdx="6" clrIdx="0"/>
  <p:cmAuthor id="1" name="auxierl" initials="L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55" autoAdjust="0"/>
  </p:normalViewPr>
  <p:slideViewPr>
    <p:cSldViewPr>
      <p:cViewPr>
        <p:scale>
          <a:sx n="85" d="100"/>
          <a:sy n="85" d="100"/>
        </p:scale>
        <p:origin x="-528" y="-184"/>
      </p:cViewPr>
      <p:guideLst>
        <p:guide orient="horz" pos="2160"/>
        <p:guide pos="2880"/>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3413E83B-49D5-4289-A46A-2F230B496353}" type="datetimeFigureOut">
              <a:rPr lang="en-US" smtClean="0"/>
              <a:t>2/29/16</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EB00079B-585D-49B4-A45C-6ABA6586B4CB}" type="slidenum">
              <a:rPr lang="en-US" smtClean="0"/>
              <a:t>‹#›</a:t>
            </a:fld>
            <a:endParaRPr lang="en-US" dirty="0"/>
          </a:p>
        </p:txBody>
      </p:sp>
    </p:spTree>
    <p:extLst>
      <p:ext uri="{BB962C8B-B14F-4D97-AF65-F5344CB8AC3E}">
        <p14:creationId xmlns:p14="http://schemas.microsoft.com/office/powerpoint/2010/main" val="67858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mappingyourfuture.org/CollegePrep/" TargetMode="External"/><Relationship Id="rId4" Type="http://schemas.openxmlformats.org/officeDocument/2006/relationships/hyperlink" Target="http://www.mappingyourfuture.org/PlanYourCareer/" TargetMode="External"/><Relationship Id="rId5" Type="http://schemas.openxmlformats.org/officeDocument/2006/relationships/hyperlink" Target="http://www.mappingyourfuture.org/Paying/" TargetMode="External"/><Relationship Id="rId6" Type="http://schemas.openxmlformats.org/officeDocument/2006/relationships/hyperlink" Target="http://www.mappingyourfuture.org/Money/"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a:t>
            </a:fld>
            <a:endParaRPr lang="en-US" dirty="0"/>
          </a:p>
        </p:txBody>
      </p:sp>
    </p:spTree>
    <p:extLst>
      <p:ext uri="{BB962C8B-B14F-4D97-AF65-F5344CB8AC3E}">
        <p14:creationId xmlns:p14="http://schemas.microsoft.com/office/powerpoint/2010/main" val="260704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Students often refer to the FFAA as the “Bright Futures” application. It’s actually more than that! This one application assists OSFA in determine eligibility for a variety of state grants and scholarships that we will review over the next few slides. One common misconception is that students do not need to complete the application if they do not feel they will qualify for the Bright Futures program. This is NOT true. We encourage ALL students to complete the application and give OSFA the opportunity to determine their eligibility for all Florida grants and scholarships. Another common misconception is that students do not need to complete the application if they are planning to attend school out of state. This is NOT true either. We encourage you to complete it anyway and have it as your “Plan B” in case those northern winters are too cold for your Florida blood! Note: </a:t>
            </a:r>
            <a:r>
              <a:rPr lang="en-US" sz="1200" dirty="0" smtClean="0">
                <a:latin typeface="Verdana" pitchFamily="34" charset="0"/>
              </a:rPr>
              <a:t>Students graduating high school in </a:t>
            </a:r>
            <a:r>
              <a:rPr lang="en-US" sz="1200" b="1" u="sng" dirty="0" smtClean="0">
                <a:solidFill>
                  <a:srgbClr val="C00000"/>
                </a:solidFill>
                <a:latin typeface="Verdana" pitchFamily="34" charset="0"/>
              </a:rPr>
              <a:t>2012-13 or later</a:t>
            </a:r>
            <a:r>
              <a:rPr lang="en-US" sz="1200" dirty="0" smtClean="0">
                <a:latin typeface="Verdana" pitchFamily="34" charset="0"/>
              </a:rPr>
              <a:t> are eligible to accept an initial Bright Futures award within </a:t>
            </a:r>
            <a:r>
              <a:rPr lang="en-US" sz="1200" b="1" u="sng" dirty="0" smtClean="0">
                <a:solidFill>
                  <a:srgbClr val="C00000"/>
                </a:solidFill>
                <a:latin typeface="Verdana" pitchFamily="34" charset="0"/>
              </a:rPr>
              <a:t>two years</a:t>
            </a:r>
            <a:r>
              <a:rPr lang="en-US" sz="1200" dirty="0" smtClean="0">
                <a:solidFill>
                  <a:srgbClr val="C00000"/>
                </a:solidFill>
                <a:latin typeface="Verdana" pitchFamily="34" charset="0"/>
              </a:rPr>
              <a:t> </a:t>
            </a:r>
            <a:r>
              <a:rPr lang="en-US" sz="1200" dirty="0" smtClean="0">
                <a:latin typeface="Verdana" pitchFamily="34" charset="0"/>
              </a:rPr>
              <a:t>following high school graduation and to accept a renewal award for </a:t>
            </a:r>
            <a:r>
              <a:rPr lang="en-US" sz="1200" b="1" u="sng" dirty="0" smtClean="0">
                <a:solidFill>
                  <a:srgbClr val="C00000"/>
                </a:solidFill>
                <a:latin typeface="Verdana" pitchFamily="34" charset="0"/>
              </a:rPr>
              <a:t>five years </a:t>
            </a:r>
            <a:r>
              <a:rPr lang="en-US" sz="1200" dirty="0" smtClean="0">
                <a:latin typeface="Verdana" pitchFamily="34" charset="0"/>
              </a:rPr>
              <a:t>following high school graduation.</a:t>
            </a:r>
            <a:r>
              <a:rPr lang="en-US" sz="1200" baseline="0" dirty="0" smtClean="0">
                <a:latin typeface="Verdana" pitchFamily="34" charset="0"/>
              </a:rPr>
              <a:t> </a:t>
            </a:r>
            <a:endParaRPr lang="en-US" sz="1200" dirty="0" smtClean="0">
              <a:latin typeface="Verdana" pitchFamily="34" charset="0"/>
            </a:endParaRPr>
          </a:p>
          <a:p>
            <a:pPr eaLnBrk="1" hangingPunct="1"/>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10</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Briefly describe how to navigate the website based on the included screen shots. </a:t>
            </a:r>
          </a:p>
        </p:txBody>
      </p:sp>
      <p:sp>
        <p:nvSpPr>
          <p:cNvPr id="4" name="Slide Number Placeholder 3"/>
          <p:cNvSpPr>
            <a:spLocks noGrp="1"/>
          </p:cNvSpPr>
          <p:nvPr>
            <p:ph type="sldNum" sz="quarter" idx="10"/>
          </p:nvPr>
        </p:nvSpPr>
        <p:spPr/>
        <p:txBody>
          <a:bodyPr/>
          <a:lstStyle/>
          <a:p>
            <a:fld id="{EB00079B-585D-49B4-A45C-6ABA6586B4CB}" type="slidenum">
              <a:rPr lang="en-US" smtClean="0"/>
              <a:t>11</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Briefly describe how to navigate the website based on the included screen shots. </a:t>
            </a:r>
          </a:p>
        </p:txBody>
      </p:sp>
      <p:sp>
        <p:nvSpPr>
          <p:cNvPr id="4" name="Slide Number Placeholder 3"/>
          <p:cNvSpPr>
            <a:spLocks noGrp="1"/>
          </p:cNvSpPr>
          <p:nvPr>
            <p:ph type="sldNum" sz="quarter" idx="10"/>
          </p:nvPr>
        </p:nvSpPr>
        <p:spPr/>
        <p:txBody>
          <a:bodyPr/>
          <a:lstStyle/>
          <a:p>
            <a:fld id="{EB00079B-585D-49B4-A45C-6ABA6586B4CB}" type="slidenum">
              <a:rPr lang="en-US" smtClean="0"/>
              <a:t>12</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Briefly describe how to navigate the website based on the included screen shots. </a:t>
            </a:r>
          </a:p>
        </p:txBody>
      </p:sp>
      <p:sp>
        <p:nvSpPr>
          <p:cNvPr id="4" name="Slide Number Placeholder 3"/>
          <p:cNvSpPr>
            <a:spLocks noGrp="1"/>
          </p:cNvSpPr>
          <p:nvPr>
            <p:ph type="sldNum" sz="quarter" idx="10"/>
          </p:nvPr>
        </p:nvSpPr>
        <p:spPr/>
        <p:txBody>
          <a:bodyPr/>
          <a:lstStyle/>
          <a:p>
            <a:fld id="{EB00079B-585D-49B4-A45C-6ABA6586B4CB}" type="slidenum">
              <a:rPr lang="en-US" smtClean="0"/>
              <a:t>13</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ABLE - </a:t>
            </a:r>
            <a:r>
              <a:rPr lang="en-US" dirty="0"/>
              <a:t>Provides tuition assistance to full-time Florida undergraduate students enrolled in degree programs at eligible private Florida colleges or universities. </a:t>
            </a:r>
          </a:p>
          <a:p>
            <a:pPr eaLnBrk="1" hangingPunct="1"/>
            <a:endParaRPr lang="en-US" altLang="en-US" dirty="0"/>
          </a:p>
          <a:p>
            <a:pPr eaLnBrk="1" hangingPunct="1"/>
            <a:r>
              <a:rPr lang="en-US" altLang="en-US" dirty="0"/>
              <a:t>FRAG - </a:t>
            </a:r>
            <a:r>
              <a:rPr lang="en-US" dirty="0"/>
              <a:t>Provides tuition assistance to full-time Florida undergraduate students who attend eligible private, non-profit Florida colleges or universities. </a:t>
            </a:r>
          </a:p>
          <a:p>
            <a:pPr eaLnBrk="1" hangingPunct="1"/>
            <a:endParaRPr lang="en-US" altLang="en-US" dirty="0"/>
          </a:p>
          <a:p>
            <a:pPr eaLnBrk="1" hangingPunct="1"/>
            <a:r>
              <a:rPr lang="en-US" altLang="en-US" dirty="0"/>
              <a:t>FSAG - Florida’s largest need-based grant program provides assistance to degree-seeking, resident, undergraduate students who demonstrate financial need and are enrolled in eligible public or private postsecondary institutions. FAFSA is required by the deadline specified by the participating postsecondary institutions.</a:t>
            </a:r>
          </a:p>
          <a:p>
            <a:pPr eaLnBrk="1" hangingPunct="1"/>
            <a:endParaRPr lang="en-US" altLang="en-US" dirty="0"/>
          </a:p>
          <a:p>
            <a:pPr eaLnBrk="1" hangingPunct="1"/>
            <a:r>
              <a:rPr lang="en-US" altLang="en-US" dirty="0"/>
              <a:t>Jose Marti - Provides scholarship assistance to Hispanic-American students who meet scholastic requirements and demonstrate financial need. Applicants for undergraduate study must apply during their senior year of high school. Graduate students may apply; however, priority for the scholarship is given to graduating high school seniors. To be considered, high school seniors must submit a completed (error free) Initial Student Florida Financial Aid Application (FFAA) and provide supporting documentation</a:t>
            </a:r>
          </a:p>
          <a:p>
            <a:pPr eaLnBrk="1" hangingPunct="1"/>
            <a:r>
              <a:rPr lang="en-US" altLang="en-US" dirty="0"/>
              <a:t>by April 1st. FAFSA is also required and must be processed by the U.S. Department of Education by the May 15th deadline</a:t>
            </a:r>
            <a:r>
              <a:rPr lang="en-US" altLang="en-US" dirty="0" smtClean="0"/>
              <a:t>.  Students are ranked</a:t>
            </a:r>
            <a:r>
              <a:rPr lang="en-US" altLang="en-US" baseline="0" dirty="0" smtClean="0"/>
              <a:t> according to highest GPA (4.0) and lowest EFC (zero).  Awards are made until the allocation has been used up. </a:t>
            </a:r>
          </a:p>
        </p:txBody>
      </p:sp>
      <p:sp>
        <p:nvSpPr>
          <p:cNvPr id="4" name="Slide Number Placeholder 3"/>
          <p:cNvSpPr>
            <a:spLocks noGrp="1"/>
          </p:cNvSpPr>
          <p:nvPr>
            <p:ph type="sldNum" sz="quarter" idx="10"/>
          </p:nvPr>
        </p:nvSpPr>
        <p:spPr/>
        <p:txBody>
          <a:bodyPr/>
          <a:lstStyle/>
          <a:p>
            <a:fld id="{EB00079B-585D-49B4-A45C-6ABA6586B4CB}" type="slidenum">
              <a:rPr lang="en-US" smtClean="0"/>
              <a:t>14</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BF - </a:t>
            </a:r>
            <a:r>
              <a:rPr lang="en-US" dirty="0"/>
              <a:t>Provides scholarships based on high school academic achievement and is Florida’s largest merit-based scholarship program. To be considered, students </a:t>
            </a:r>
            <a:r>
              <a:rPr lang="en-US" b="1" dirty="0"/>
              <a:t>must submit </a:t>
            </a:r>
            <a:r>
              <a:rPr lang="en-US" dirty="0"/>
              <a:t>a completed (error free) </a:t>
            </a:r>
            <a:r>
              <a:rPr lang="en-US" i="1" dirty="0"/>
              <a:t>Initial Student Florida Financial Aid Application </a:t>
            </a:r>
            <a:r>
              <a:rPr lang="en-US" dirty="0"/>
              <a:t>(FFAA) during their senior year of high school </a:t>
            </a:r>
            <a:r>
              <a:rPr lang="en-US" b="1" dirty="0"/>
              <a:t>(after December 1st and prior to </a:t>
            </a:r>
            <a:r>
              <a:rPr lang="en-US" b="1" dirty="0" smtClean="0"/>
              <a:t>August 31). </a:t>
            </a:r>
            <a:r>
              <a:rPr lang="en-US" dirty="0"/>
              <a:t>Students graduating mid-year must submit the completed FFAA by August 31st of their graduation year (prior to the spring term enrolled). Print out Student Handbook and Chart of Eligibility and Award Criteria for additional speaking points during this part of the presentation. </a:t>
            </a:r>
            <a:r>
              <a:rPr lang="en-US" dirty="0" smtClean="0"/>
              <a:t>(i.e., test scores, community service hours, etc.) </a:t>
            </a:r>
            <a:endParaRPr lang="en-US" dirty="0"/>
          </a:p>
          <a:p>
            <a:pPr eaLnBrk="1" hangingPunct="1"/>
            <a:endParaRPr lang="en-US" altLang="en-US" dirty="0"/>
          </a:p>
          <a:p>
            <a:r>
              <a:rPr lang="en-US" altLang="en-US" dirty="0" smtClean="0"/>
              <a:t>FIS –</a:t>
            </a:r>
            <a:r>
              <a:rPr lang="en-US" sz="1200" kern="1200" dirty="0" smtClean="0">
                <a:solidFill>
                  <a:schemeClr val="tx1"/>
                </a:solidFill>
                <a:effectLst/>
                <a:latin typeface="+mn-lt"/>
                <a:ea typeface="+mn-ea"/>
                <a:cs typeface="+mn-cs"/>
              </a:rPr>
              <a:t>is a merit scholarship for 2013-14  Florida high school graduates and thereafter who receive recognition as a National Merit® </a:t>
            </a:r>
            <a:r>
              <a:rPr lang="en-US" sz="1200" strike="sngStrike" kern="1200" dirty="0" smtClean="0">
                <a:solidFill>
                  <a:srgbClr val="FF0000"/>
                </a:solidFill>
                <a:effectLst/>
                <a:latin typeface="+mn-lt"/>
                <a:ea typeface="+mn-ea"/>
                <a:cs typeface="+mn-cs"/>
              </a:rPr>
              <a:t>or National Achievement® Scholar. </a:t>
            </a:r>
          </a:p>
          <a:p>
            <a:r>
              <a:rPr lang="en-US" sz="1200" kern="1200" dirty="0" smtClean="0">
                <a:solidFill>
                  <a:schemeClr val="tx1"/>
                </a:solidFill>
                <a:effectLst/>
                <a:latin typeface="+mn-lt"/>
                <a:ea typeface="+mn-ea"/>
                <a:cs typeface="+mn-cs"/>
              </a:rPr>
              <a:t>Eligible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scholars will receive an award, which is equal to the institutional cost of attendance minus the sum of Bright Futures and the National Merit/Achievement® award.</a:t>
            </a:r>
          </a:p>
          <a:p>
            <a:r>
              <a:rPr lang="en-US" sz="1200" kern="1200" dirty="0" smtClean="0">
                <a:solidFill>
                  <a:schemeClr val="tx1"/>
                </a:solidFill>
                <a:effectLst/>
                <a:latin typeface="+mn-lt"/>
                <a:ea typeface="+mn-ea"/>
                <a:cs typeface="+mn-cs"/>
              </a:rPr>
              <a:t>An initial application is not required. </a:t>
            </a:r>
          </a:p>
          <a:p>
            <a:r>
              <a:rPr lang="en-US" dirty="0" smtClean="0"/>
              <a:t> </a:t>
            </a:r>
            <a:endParaRPr lang="en-US" dirty="0"/>
          </a:p>
          <a:p>
            <a:pPr eaLnBrk="1" hangingPunct="1"/>
            <a:r>
              <a:rPr lang="en-US" altLang="en-US" dirty="0" smtClean="0"/>
              <a:t>MMB </a:t>
            </a:r>
            <a:r>
              <a:rPr lang="en-US" altLang="en-US" dirty="0"/>
              <a:t>- Provides scholarship assistance to undergraduate students who meet academic requirements, demonstrate financial need, and attend Bethune-Cookman University, Edward Waters College, Florida Agricultural and Mechanical University, or Florida Memorial University. For participation and application deadline information, students should check with the postsecondary institutions they plan to attend.</a:t>
            </a:r>
          </a:p>
          <a:p>
            <a:pPr eaLnBrk="1" hangingPunct="1"/>
            <a:endParaRPr lang="en-US" altLang="en-US" dirty="0"/>
          </a:p>
          <a:p>
            <a:pPr eaLnBrk="1" hangingPunct="1"/>
            <a:r>
              <a:rPr lang="en-US" altLang="en-US" dirty="0" smtClean="0"/>
              <a:t>RFS </a:t>
            </a:r>
            <a:r>
              <a:rPr lang="en-US" altLang="en-US" dirty="0"/>
              <a:t>- </a:t>
            </a:r>
            <a:r>
              <a:rPr lang="en-US" dirty="0"/>
              <a:t>Provides scholarship assistance to a maximum of </a:t>
            </a:r>
            <a:r>
              <a:rPr lang="en-US" strike="sngStrike" dirty="0">
                <a:solidFill>
                  <a:srgbClr val="FF0000"/>
                </a:solidFill>
              </a:rPr>
              <a:t>25</a:t>
            </a:r>
            <a:r>
              <a:rPr lang="en-US" dirty="0"/>
              <a:t> </a:t>
            </a:r>
            <a:r>
              <a:rPr lang="en-US" u="sng" dirty="0" smtClean="0">
                <a:solidFill>
                  <a:srgbClr val="FF0000"/>
                </a:solidFill>
              </a:rPr>
              <a:t>50</a:t>
            </a:r>
            <a:r>
              <a:rPr lang="en-US" dirty="0" smtClean="0"/>
              <a:t> direct </a:t>
            </a:r>
            <a:r>
              <a:rPr lang="en-US" dirty="0"/>
              <a:t>descendants of Rosewood families affected by the incidents of January 1923 to attend full-time at eligible state universities, Florida Colleges (public community colleges), or public postsecondary vocational technical schools. Complete, error free </a:t>
            </a:r>
            <a:r>
              <a:rPr lang="en-US" altLang="en-US" dirty="0"/>
              <a:t>Initial Student Florida Financial Aid Application (FFAA) is due by April 1st. FAFSA is also required and must be processed by the U.S. Department of Education by the May 15th deadline.</a:t>
            </a:r>
          </a:p>
          <a:p>
            <a:pPr eaLnBrk="1" hangingPunct="1"/>
            <a:endParaRPr lang="en-US" altLang="en-US" dirty="0"/>
          </a:p>
          <a:p>
            <a:pPr eaLnBrk="1" hangingPunct="1"/>
            <a:r>
              <a:rPr lang="en-US" altLang="en-US" dirty="0" smtClean="0"/>
              <a:t>CSDDV </a:t>
            </a:r>
            <a:r>
              <a:rPr lang="en-US" altLang="en-US" dirty="0"/>
              <a:t>- Provides scholarship assistance for dependent children and spouses of Florida veterans who:</a:t>
            </a:r>
          </a:p>
          <a:p>
            <a:pPr eaLnBrk="1" hangingPunct="1"/>
            <a:endParaRPr lang="en-US" altLang="en-US" dirty="0"/>
          </a:p>
          <a:p>
            <a:pPr eaLnBrk="1" hangingPunct="1"/>
            <a:r>
              <a:rPr lang="en-US" altLang="en-US" dirty="0"/>
              <a:t>• died as a result of service-connected injuries, diseases, or disabilities sustained while on active duty, or</a:t>
            </a:r>
          </a:p>
          <a:p>
            <a:pPr eaLnBrk="1" hangingPunct="1"/>
            <a:r>
              <a:rPr lang="en-US" altLang="en-US" dirty="0"/>
              <a:t>• have been verified by the Florida Department of Veterans Affairs as having service-connected 100% total and permanent</a:t>
            </a:r>
          </a:p>
          <a:p>
            <a:pPr eaLnBrk="1" hangingPunct="1"/>
            <a:r>
              <a:rPr lang="en-US" altLang="en-US" dirty="0"/>
              <a:t>disabilities, and </a:t>
            </a:r>
            <a:endParaRPr lang="en-US" altLang="en-US" dirty="0" smtClean="0"/>
          </a:p>
          <a:p>
            <a:pPr eaLnBrk="1" hangingPunct="1"/>
            <a:r>
              <a:rPr lang="en-US" altLang="en-US" dirty="0" smtClean="0"/>
              <a:t>• Dependent </a:t>
            </a:r>
            <a:r>
              <a:rPr lang="en-US" altLang="en-US" dirty="0"/>
              <a:t>children whose parent is classified as a prisoner of war or missing in action by the Armed Forces of the U.S. or in the capacity of civilian personnel captured while serving with the consent or authorization of the U.S. Government during wartime service are also </a:t>
            </a:r>
            <a:r>
              <a:rPr lang="en-US" altLang="en-US" dirty="0" smtClean="0"/>
              <a:t>eligible.</a:t>
            </a:r>
            <a:r>
              <a:rPr lang="en-US" altLang="en-US" baseline="0" dirty="0" smtClean="0"/>
              <a:t> </a:t>
            </a:r>
            <a:r>
              <a:rPr lang="en-US" altLang="en-US" dirty="0" smtClean="0"/>
              <a:t>To </a:t>
            </a:r>
            <a:r>
              <a:rPr lang="en-US" altLang="en-US" dirty="0"/>
              <a:t>be considered, students must submit a completed (error free) Initial Student Florida Financial Aid Application (FFAA) by April 1st. The Florida Department of Veterans Affairs will certify a veteran’s eligibility.</a:t>
            </a:r>
            <a:endParaRPr lang="en-US" altLang="en-US" baseline="0" dirty="0" smtClean="0"/>
          </a:p>
          <a:p>
            <a:pPr eaLnBrk="1" hangingPunct="1"/>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15</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FGMG - Provides grant funding to Florida resident, undergraduate students enrolled at state universities or Florida Colleges (public community colleges), who demonstrate financial need, and whose parents have not earned baccalaureate degrees. To be considered, students must submit a completed (error free) Free Application for Federal Student Aid (FAFSA) by the deadline specified by the participating postsecondary institutions. For participation and application deadline information, students should check with the postsecondary institutions they plan to attend.</a:t>
            </a:r>
          </a:p>
          <a:p>
            <a:pPr eaLnBrk="1" hangingPunct="1"/>
            <a:endParaRPr lang="en-US" altLang="en-US" baseline="0" dirty="0" smtClean="0"/>
          </a:p>
          <a:p>
            <a:pPr eaLnBrk="1" hangingPunct="1"/>
            <a:r>
              <a:rPr lang="en-US" altLang="en-US" baseline="0" dirty="0" smtClean="0"/>
              <a:t>FFMT - </a:t>
            </a:r>
            <a:r>
              <a:rPr lang="en-US" dirty="0"/>
              <a:t>Provides scholarship funding for African-American, Hispanic-American, Asian-American, and Native-American students who indicate the potential to become good teachers. Eligible initial students must have met United States citizenship and Florida residency requirements, have earned 60 credit hours or an Associate of Arts degree, have not exceeded 18 hours of upper division educational courses, be juniors, not have received a baccalaureate degree in education, have a minimum 2.5 GPA, and be newly admitted into a teacher education program at any of the program’s participating postsecondary institutions. To be considered, students must apply via the Florida Fund for Minority Teachers website at </a:t>
            </a:r>
            <a:r>
              <a:rPr lang="en-US" u="sng" dirty="0"/>
              <a:t>www.ffmt.org</a:t>
            </a:r>
            <a:r>
              <a:rPr lang="en-US" dirty="0"/>
              <a:t>. </a:t>
            </a:r>
          </a:p>
          <a:p>
            <a:pPr eaLnBrk="1" hangingPunct="1"/>
            <a:endParaRPr lang="en-US" altLang="en-US" dirty="0"/>
          </a:p>
          <a:p>
            <a:pPr eaLnBrk="1" hangingPunct="1"/>
            <a:r>
              <a:rPr lang="en-US" altLang="en-US" dirty="0"/>
              <a:t>FWEP - </a:t>
            </a:r>
            <a:r>
              <a:rPr lang="en-US" dirty="0"/>
              <a:t>Provides eligible Florida resident, undergraduate students the opportunity to secure work experiences that complement and reinforce their educational programs and career goals. To be considered, students must submit a completed (error free) </a:t>
            </a:r>
            <a:r>
              <a:rPr lang="en-US" i="1" dirty="0"/>
              <a:t>Free Application for Federal Student Aid (</a:t>
            </a:r>
            <a:r>
              <a:rPr lang="en-US" dirty="0"/>
              <a:t>FAFSA) by the deadline specified by the participating college, university, Florida College (public community college), career center operated by a district school board, or educator preparation institute. For information on participating employers and institutional application deadlines, students should check with the postsecondary institutions they plan to attend.</a:t>
            </a:r>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16</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Award amounts are determined annually during the Florida Legislative Session. 2016-17 award amounts will be posted on/after July 1.  </a:t>
            </a:r>
          </a:p>
          <a:p>
            <a:pPr eaLnBrk="1" hangingPunct="1"/>
            <a:endParaRPr lang="en-US" altLang="en-US" baseline="0" dirty="0" smtClean="0"/>
          </a:p>
          <a:p>
            <a:pPr eaLnBrk="1" hangingPunct="1"/>
            <a:r>
              <a:rPr lang="en-US" altLang="en-US" baseline="0" dirty="0" smtClean="0"/>
              <a:t>BF – FAS </a:t>
            </a:r>
          </a:p>
          <a:p>
            <a:pPr eaLnBrk="1" hangingPunct="1"/>
            <a:r>
              <a:rPr lang="en-US" altLang="en-US" baseline="0" dirty="0" smtClean="0"/>
              <a:t>4 year – $103.00</a:t>
            </a:r>
          </a:p>
          <a:p>
            <a:pPr eaLnBrk="1" hangingPunct="1"/>
            <a:r>
              <a:rPr lang="en-US" altLang="en-US" baseline="0" dirty="0" smtClean="0"/>
              <a:t>2 year – $63.00</a:t>
            </a:r>
          </a:p>
          <a:p>
            <a:pPr eaLnBrk="1" hangingPunct="1"/>
            <a:r>
              <a:rPr lang="en-US" altLang="en-US" baseline="0" dirty="0" smtClean="0"/>
              <a:t>CC Baccalaureate – $71.00</a:t>
            </a:r>
          </a:p>
          <a:p>
            <a:pPr eaLnBrk="1" hangingPunct="1"/>
            <a:r>
              <a:rPr lang="en-US" altLang="en-US" baseline="0" dirty="0" smtClean="0"/>
              <a:t>Career/Technical - $52.00</a:t>
            </a:r>
          </a:p>
          <a:p>
            <a:pPr eaLnBrk="1" hangingPunct="1"/>
            <a:r>
              <a:rPr lang="en-US" altLang="en-US" baseline="0" dirty="0" smtClean="0"/>
              <a:t>Academic Top Scholar $44.00 per credit hour </a:t>
            </a:r>
          </a:p>
          <a:p>
            <a:pPr eaLnBrk="1" hangingPunct="1"/>
            <a:endParaRPr lang="en-US" altLang="en-US" baseline="0" dirty="0" smtClean="0"/>
          </a:p>
          <a:p>
            <a:pPr eaLnBrk="1" hangingPunct="1"/>
            <a:r>
              <a:rPr lang="en-US" altLang="en-US" baseline="0" dirty="0" smtClean="0"/>
              <a:t>BF – FMS</a:t>
            </a:r>
          </a:p>
          <a:p>
            <a:pPr eaLnBrk="1" hangingPunct="1"/>
            <a:r>
              <a:rPr lang="en-US" altLang="en-US" baseline="0" dirty="0" smtClean="0"/>
              <a:t>4 year – $77.00</a:t>
            </a:r>
          </a:p>
          <a:p>
            <a:pPr eaLnBrk="1" hangingPunct="1"/>
            <a:r>
              <a:rPr lang="en-US" altLang="en-US" baseline="0" dirty="0" smtClean="0"/>
              <a:t>2 year – $48.00</a:t>
            </a:r>
          </a:p>
          <a:p>
            <a:pPr eaLnBrk="1" hangingPunct="1"/>
            <a:r>
              <a:rPr lang="en-US" altLang="en-US" baseline="0" dirty="0" smtClean="0"/>
              <a:t>CC Associate - $63.00</a:t>
            </a:r>
          </a:p>
          <a:p>
            <a:pPr eaLnBrk="1" hangingPunct="1"/>
            <a:r>
              <a:rPr lang="en-US" altLang="en-US" baseline="0" dirty="0" smtClean="0"/>
              <a:t>CC Baccalaureate – $53.00</a:t>
            </a:r>
          </a:p>
          <a:p>
            <a:pPr eaLnBrk="1" hangingPunct="1"/>
            <a:r>
              <a:rPr lang="en-US" altLang="en-US" baseline="0" dirty="0" smtClean="0"/>
              <a:t>Career/Technical - $39.00</a:t>
            </a:r>
          </a:p>
          <a:p>
            <a:pPr eaLnBrk="1" hangingPunct="1"/>
            <a:endParaRPr lang="en-US" altLang="en-US" baseline="0" dirty="0" smtClean="0"/>
          </a:p>
          <a:p>
            <a:pPr eaLnBrk="1" hangingPunct="1"/>
            <a:r>
              <a:rPr lang="en-US" altLang="en-US" baseline="0" dirty="0" smtClean="0"/>
              <a:t>BF – GSV </a:t>
            </a:r>
          </a:p>
          <a:p>
            <a:pPr eaLnBrk="1" hangingPunct="1"/>
            <a:r>
              <a:rPr lang="en-US" altLang="en-US" baseline="0" dirty="0" smtClean="0"/>
              <a:t>Career Certificate - $39.00</a:t>
            </a:r>
          </a:p>
          <a:p>
            <a:pPr eaLnBrk="1" hangingPunct="1"/>
            <a:r>
              <a:rPr lang="en-US" altLang="en-US" baseline="0" dirty="0" smtClean="0"/>
              <a:t>Applied Technology Diploma - $39.00</a:t>
            </a:r>
          </a:p>
          <a:p>
            <a:pPr eaLnBrk="1" hangingPunct="1"/>
            <a:r>
              <a:rPr lang="en-US" altLang="en-US" baseline="0" dirty="0" smtClean="0"/>
              <a:t>Technical Degree Education – $48.00</a:t>
            </a:r>
          </a:p>
        </p:txBody>
      </p:sp>
      <p:sp>
        <p:nvSpPr>
          <p:cNvPr id="4" name="Slide Number Placeholder 3"/>
          <p:cNvSpPr>
            <a:spLocks noGrp="1"/>
          </p:cNvSpPr>
          <p:nvPr>
            <p:ph type="sldNum" sz="quarter" idx="10"/>
          </p:nvPr>
        </p:nvSpPr>
        <p:spPr/>
        <p:txBody>
          <a:bodyPr/>
          <a:lstStyle/>
          <a:p>
            <a:fld id="{EB00079B-585D-49B4-A45C-6ABA6586B4CB}" type="slidenum">
              <a:rPr lang="en-US" smtClean="0"/>
              <a:t>17</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Florida Shines (formerly FLVC) is different than the Florida Virtual School.  Florida Shines has a variety of resources to assist students and families prepare for college. </a:t>
            </a:r>
          </a:p>
        </p:txBody>
      </p:sp>
      <p:sp>
        <p:nvSpPr>
          <p:cNvPr id="4" name="Slide Number Placeholder 3"/>
          <p:cNvSpPr>
            <a:spLocks noGrp="1"/>
          </p:cNvSpPr>
          <p:nvPr>
            <p:ph type="sldNum" sz="quarter" idx="10"/>
          </p:nvPr>
        </p:nvSpPr>
        <p:spPr/>
        <p:txBody>
          <a:bodyPr/>
          <a:lstStyle/>
          <a:p>
            <a:fld id="{EB00079B-585D-49B4-A45C-6ABA6586B4CB}" type="slidenum">
              <a:rPr lang="en-US" smtClean="0"/>
              <a:t>18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This screenshot shows where the Bright Future Scholarship Eligibility Evaluation is located under the “Go To College” section. Then click on “Pay for College.” Scroll down the “Bright Futures Scholarship” section and click on “Check for eligibility for a Bright Futures Scholarship now.” Students must sign in with their user id and password. It’s ok if they forgot it though! There is a forgot userid/password link! Note: Students may known this log-in as their facts.org userid/password.  </a:t>
            </a:r>
          </a:p>
        </p:txBody>
      </p:sp>
      <p:sp>
        <p:nvSpPr>
          <p:cNvPr id="4" name="Slide Number Placeholder 3"/>
          <p:cNvSpPr>
            <a:spLocks noGrp="1"/>
          </p:cNvSpPr>
          <p:nvPr>
            <p:ph type="sldNum" sz="quarter" idx="10"/>
          </p:nvPr>
        </p:nvSpPr>
        <p:spPr/>
        <p:txBody>
          <a:bodyPr/>
          <a:lstStyle/>
          <a:p>
            <a:fld id="{EB00079B-585D-49B4-A45C-6ABA6586B4CB}" type="slidenum">
              <a:rPr lang="en-US" smtClean="0"/>
              <a:t>19</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00079B-585D-49B4-A45C-6ABA6586B4CB}" type="slidenum">
              <a:rPr lang="en-US" smtClean="0"/>
              <a:t>2</a:t>
            </a:fld>
            <a:endParaRPr lang="en-US" dirty="0"/>
          </a:p>
        </p:txBody>
      </p:sp>
    </p:spTree>
    <p:extLst>
      <p:ext uri="{BB962C8B-B14F-4D97-AF65-F5344CB8AC3E}">
        <p14:creationId xmlns:p14="http://schemas.microsoft.com/office/powerpoint/2010/main" val="2854184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altLang="en-US" dirty="0" smtClean="0"/>
              <a:t>TIP- Set up a separate email account solely for scholarship searches to prevent  your personal inbox becoming inundated with information.</a:t>
            </a:r>
          </a:p>
          <a:p>
            <a:pPr eaLnBrk="1" hangingPunct="1"/>
            <a:endParaRPr lang="en-US" dirty="0" smtClean="0">
              <a:effectLst/>
            </a:endParaRPr>
          </a:p>
          <a:p>
            <a:pPr eaLnBrk="1" hangingPunct="1"/>
            <a:r>
              <a:rPr lang="en-US" dirty="0" smtClean="0">
                <a:effectLst/>
              </a:rPr>
              <a:t>Fastweb works by matching the information in your completed profile to scholarships contained in</a:t>
            </a:r>
            <a:r>
              <a:rPr lang="en-US" baseline="0" dirty="0" smtClean="0">
                <a:effectLst/>
              </a:rPr>
              <a:t> their database. </a:t>
            </a:r>
            <a:r>
              <a:rPr lang="en-US" dirty="0" smtClean="0">
                <a:effectLst/>
              </a:rPr>
              <a:t>Besides providing you with scholarships you actually qualify for, and eliminating the need to scour the web, Fastweb also provides advice on financial aid, college admissions, student life and tools such as financial aid calculators, discussion boards, and checklists. </a:t>
            </a:r>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20</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Finaid.org offers a great list of scholarships. The list includes a section called “unusual scholarships” that include items such as Star Trek scholarships, Left-handed scholarships, Tall People/Little People scholarships, students with disabilities, medical</a:t>
            </a:r>
            <a:r>
              <a:rPr lang="en-US" altLang="en-US" baseline="0" dirty="0" smtClean="0"/>
              <a:t> conditions (i.e., cancer survivors), </a:t>
            </a:r>
            <a:r>
              <a:rPr lang="en-US" altLang="en-US" dirty="0" smtClean="0"/>
              <a:t>etc.</a:t>
            </a:r>
          </a:p>
          <a:p>
            <a:endParaRPr lang="en-US" altLang="en-US" dirty="0" smtClean="0"/>
          </a:p>
          <a:p>
            <a:r>
              <a:rPr lang="en-US" altLang="en-US" dirty="0" smtClean="0"/>
              <a:t>Your high school guidance office is a great resource for local scholarships. Many local employers will contact the high school guidance office to advertise their scholarship applications and guidelines. Your</a:t>
            </a:r>
            <a:r>
              <a:rPr lang="en-US" altLang="en-US" baseline="0" dirty="0" smtClean="0"/>
              <a:t> school district may also provide an online resource for you too. so check out the district website for additional information.  </a:t>
            </a:r>
            <a:endParaRPr lang="en-US" altLang="en-US" dirty="0" smtClean="0"/>
          </a:p>
          <a:p>
            <a:endParaRPr lang="en-US" altLang="en-US" dirty="0" smtClean="0"/>
          </a:p>
          <a:p>
            <a:r>
              <a:rPr lang="en-US" altLang="en-US" dirty="0" smtClean="0"/>
              <a:t>As we discussed earlier, “You should never pay money for free money!”</a:t>
            </a:r>
            <a:r>
              <a:rPr lang="en-US" altLang="en-US" baseline="0" dirty="0" smtClean="0"/>
              <a:t> We all know that old saying, “If something sounds to good to be true, it probably is!” Protect yourself from companies that attempt to pressure you into paying for resources that you can easily access yourself at no cost. Suspicious activity should be reported to the Federal Trade Commission. </a:t>
            </a:r>
          </a:p>
        </p:txBody>
      </p:sp>
      <p:sp>
        <p:nvSpPr>
          <p:cNvPr id="4" name="Slide Number Placeholder 3"/>
          <p:cNvSpPr>
            <a:spLocks noGrp="1"/>
          </p:cNvSpPr>
          <p:nvPr>
            <p:ph type="sldNum" sz="quarter" idx="10"/>
          </p:nvPr>
        </p:nvSpPr>
        <p:spPr/>
        <p:txBody>
          <a:bodyPr/>
          <a:lstStyle/>
          <a:p>
            <a:fld id="{EB00079B-585D-49B4-A45C-6ABA6586B4CB}" type="slidenum">
              <a:rPr lang="en-US" smtClean="0"/>
              <a:t>21</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smtClean="0"/>
              <a:t>Please refer to IRS Publication 970 (http://www.irs.gov/pub/irs-pdf/p970.pdf) for additional information or consult with your local tax advisor for additional information. </a:t>
            </a:r>
          </a:p>
        </p:txBody>
      </p:sp>
      <p:sp>
        <p:nvSpPr>
          <p:cNvPr id="4" name="Slide Number Placeholder 3"/>
          <p:cNvSpPr>
            <a:spLocks noGrp="1"/>
          </p:cNvSpPr>
          <p:nvPr>
            <p:ph type="sldNum" sz="quarter" idx="10"/>
          </p:nvPr>
        </p:nvSpPr>
        <p:spPr/>
        <p:txBody>
          <a:bodyPr/>
          <a:lstStyle/>
          <a:p>
            <a:fld id="{EB00079B-585D-49B4-A45C-6ABA6586B4CB}" type="slidenum">
              <a:rPr lang="en-US" smtClean="0"/>
              <a:t>22</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altLang="en-US" baseline="0" dirty="0" smtClean="0"/>
              <a:t>Through OSFA’s sponsorship, all of MYF products and services are free of charge to Florida’s students and families. </a:t>
            </a:r>
            <a:r>
              <a:rPr lang="en-US" dirty="0" smtClean="0"/>
              <a:t>Mapping Your Future’s goal is to help students plan for higher education by offering reliable and unbiased money management advice and counseling. Online and offline resources include </a:t>
            </a:r>
            <a:r>
              <a:rPr lang="en-US" dirty="0" smtClean="0">
                <a:hlinkClick r:id="rId3"/>
              </a:rPr>
              <a:t>college preparation</a:t>
            </a:r>
            <a:r>
              <a:rPr lang="en-US" dirty="0" smtClean="0"/>
              <a:t>, school selection, </a:t>
            </a:r>
            <a:r>
              <a:rPr lang="en-US" dirty="0" smtClean="0">
                <a:hlinkClick r:id="rId4"/>
              </a:rPr>
              <a:t>career exploration</a:t>
            </a:r>
            <a:r>
              <a:rPr lang="en-US" dirty="0" smtClean="0"/>
              <a:t>, and counseling aimed at helping students and families better understand </a:t>
            </a:r>
            <a:r>
              <a:rPr lang="en-US" dirty="0" smtClean="0">
                <a:hlinkClick r:id="rId5"/>
              </a:rPr>
              <a:t>student loan</a:t>
            </a:r>
            <a:r>
              <a:rPr lang="en-US" dirty="0" smtClean="0"/>
              <a:t> obligations and learn about practical </a:t>
            </a:r>
            <a:r>
              <a:rPr lang="en-US" dirty="0" smtClean="0">
                <a:hlinkClick r:id="rId6"/>
              </a:rPr>
              <a:t>money management</a:t>
            </a:r>
            <a:r>
              <a:rPr lang="en-US" dirty="0" smtClean="0"/>
              <a:t> solutions to ensure healthy finances while in school and beyond. </a:t>
            </a:r>
          </a:p>
          <a:p>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23</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smtClean="0"/>
              <a:t>Throughout this entire presentation, you have seen the NyFF logo in the upper left-hand corner. Have you been wondering what that is all about? Well, let me tell you! OSFA creating “Navigating Your Future” to help students and families just like you in making decisions regarding your educational and financial future. NyFF has a variety of resources available in print and online, so check it out today! </a:t>
            </a:r>
          </a:p>
        </p:txBody>
      </p:sp>
      <p:sp>
        <p:nvSpPr>
          <p:cNvPr id="4" name="Slide Number Placeholder 3"/>
          <p:cNvSpPr>
            <a:spLocks noGrp="1"/>
          </p:cNvSpPr>
          <p:nvPr>
            <p:ph type="sldNum" sz="quarter" idx="10"/>
          </p:nvPr>
        </p:nvSpPr>
        <p:spPr/>
        <p:txBody>
          <a:bodyPr/>
          <a:lstStyle/>
          <a:p>
            <a:fld id="{EB00079B-585D-49B4-A45C-6ABA6586B4CB}" type="slidenum">
              <a:rPr lang="en-US" smtClean="0"/>
              <a:t>24</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smtClean="0"/>
              <a:t>If you need assistance or further information, please do not hesitate to contact us. We are here to help! </a:t>
            </a:r>
          </a:p>
        </p:txBody>
      </p:sp>
      <p:sp>
        <p:nvSpPr>
          <p:cNvPr id="4" name="Slide Number Placeholder 3"/>
          <p:cNvSpPr>
            <a:spLocks noGrp="1"/>
          </p:cNvSpPr>
          <p:nvPr>
            <p:ph type="sldNum" sz="quarter" idx="10"/>
          </p:nvPr>
        </p:nvSpPr>
        <p:spPr/>
        <p:txBody>
          <a:bodyPr/>
          <a:lstStyle/>
          <a:p>
            <a:fld id="{EB00079B-585D-49B4-A45C-6ABA6586B4CB}" type="slidenum">
              <a:rPr lang="en-US" smtClean="0"/>
              <a:t>25</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Applying</a:t>
            </a:r>
            <a:r>
              <a:rPr lang="en-US" altLang="en-US" baseline="0" dirty="0" smtClean="0"/>
              <a:t> for financial aid involves multiple applications. Students and families will be applying for aid through federal, state, institutional and private resources. It is important to research all avenues! Financial Aid is divided into different categories:</a:t>
            </a:r>
          </a:p>
          <a:p>
            <a:pPr eaLnBrk="1" hangingPunct="1"/>
            <a:endParaRPr lang="en-US" altLang="en-US" baseline="0" dirty="0" smtClean="0"/>
          </a:p>
          <a:p>
            <a:pPr eaLnBrk="1" hangingPunct="1"/>
            <a:r>
              <a:rPr lang="en-US" altLang="en-US" baseline="0" dirty="0" smtClean="0"/>
              <a:t>Gift aid – this is free money that DOES NOT require repayment as long as the student meets the parameters outlined for each grant or scholarship. Students should always consult with a financial aid administrator prior to making any schedule changes to determine what repercussions the schedule changes will have on their financial aid awards. </a:t>
            </a:r>
          </a:p>
          <a:p>
            <a:pPr eaLnBrk="1" hangingPunct="1"/>
            <a:endParaRPr lang="en-US" altLang="en-US" baseline="0" dirty="0" smtClean="0"/>
          </a:p>
          <a:p>
            <a:pPr eaLnBrk="1" hangingPunct="1"/>
            <a:r>
              <a:rPr lang="en-US" altLang="en-US" baseline="0" dirty="0" smtClean="0"/>
              <a:t>Self help – this can be as easy as taking part of your earnings as applying it toward your college expenses. Students should check with their employer (or potential employers) regarding any tuition assistance or reimbursement programs being offered. Student loans are also considered as a form of “self” help, but should only be used as a last resort. </a:t>
            </a:r>
          </a:p>
          <a:p>
            <a:pPr eaLnBrk="1" hangingPunct="1"/>
            <a:endParaRPr lang="en-US" altLang="en-US" baseline="0" dirty="0" smtClean="0"/>
          </a:p>
          <a:p>
            <a:pPr eaLnBrk="1" hangingPunct="1"/>
            <a:r>
              <a:rPr lang="en-US" altLang="en-US" baseline="0" dirty="0" smtClean="0"/>
              <a:t>Need-based – all need-based monies are awarded based on the applicant’s Free Application for Federal Student Aid (FAFSA). Therefore, it is important to complete your FAFSA as soon as possible. While the Pell Grant is an entitlement program, other need-based monies are awarded on a first-come, first-serve basis.  </a:t>
            </a:r>
          </a:p>
          <a:p>
            <a:pPr eaLnBrk="1" hangingPunct="1"/>
            <a:endParaRPr lang="en-US" altLang="en-US" baseline="0" dirty="0" smtClean="0"/>
          </a:p>
          <a:p>
            <a:pPr eaLnBrk="1" hangingPunct="1"/>
            <a:r>
              <a:rPr lang="en-US" altLang="en-US" baseline="0" dirty="0" smtClean="0"/>
              <a:t>Merit-based – merit-based monies are available through a variety of avenues that we will discuss throughout today’s presentation. For example, Bright Futures is a merit-based program. </a:t>
            </a:r>
            <a:endParaRPr lang="en-US" altLang="en-US" dirty="0" smtClean="0"/>
          </a:p>
          <a:p>
            <a:pPr eaLnBrk="1" hangingPunct="1"/>
            <a:endParaRPr lang="en-US" altLang="en-US" dirty="0" smtClean="0"/>
          </a:p>
          <a:p>
            <a:pPr eaLnBrk="1" hangingPunct="1"/>
            <a:r>
              <a:rPr lang="en-US" altLang="en-US" dirty="0" smtClean="0"/>
              <a:t>College costs include: tuition, fees,</a:t>
            </a:r>
            <a:r>
              <a:rPr lang="en-US" altLang="en-US" baseline="0" dirty="0" smtClean="0"/>
              <a:t> books, along with </a:t>
            </a:r>
            <a:r>
              <a:rPr lang="en-US" altLang="en-US" dirty="0" smtClean="0"/>
              <a:t>other expenses such as: transportation, food, housing, clothing and computer costs. Cost of attendance can vary from institution to institution,</a:t>
            </a:r>
            <a:r>
              <a:rPr lang="en-US" altLang="en-US" baseline="0" dirty="0" smtClean="0"/>
              <a:t> so check your college’s website for additional information. Financial aid monies can be used toward all items included within the cost of attendance. </a:t>
            </a:r>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3</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College</a:t>
            </a:r>
            <a:r>
              <a:rPr lang="en-US" altLang="en-US" baseline="0" dirty="0" smtClean="0"/>
              <a:t> costs vary from institution to institution. There are also variances between in-state and out of state. It is important to take this into consideration when looking at your options. This slide only shows tuition and fees, but as we outlined on the previous slide, college costs include both direct and indirect costs. You can also use the Net Price Calculator to assist you in analyzing your budget. (https://bigfuture.collegeboard.org/pay-for-college/paying-your-share/focus-on-net-price-not-sticker-price).  </a:t>
            </a:r>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4</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Please note that the first letter in the acronym FAFSA stands for FREE.  Please make sure you are using the correct website: fafsa.gov. There are other websites with a similar</a:t>
            </a:r>
            <a:r>
              <a:rPr lang="en-US" altLang="en-US" baseline="0" dirty="0" smtClean="0"/>
              <a:t> look and feel that can assist you in completing the FAFSA for a CHARGE. You do not need to pay someone to assist you in this process. </a:t>
            </a:r>
          </a:p>
          <a:p>
            <a:pPr eaLnBrk="1" hangingPunct="1"/>
            <a:endParaRPr lang="en-US" altLang="en-US" baseline="0" dirty="0" smtClean="0"/>
          </a:p>
          <a:p>
            <a:pPr eaLnBrk="1" hangingPunct="1"/>
            <a:r>
              <a:rPr lang="en-US" altLang="en-US" dirty="0" smtClean="0"/>
              <a:t>While the 2016-17 application does become available January 1</a:t>
            </a:r>
            <a:r>
              <a:rPr lang="en-US" altLang="en-US" baseline="30000" dirty="0" smtClean="0"/>
              <a:t>st</a:t>
            </a:r>
            <a:r>
              <a:rPr lang="en-US" altLang="en-US" dirty="0" smtClean="0"/>
              <a:t>, </a:t>
            </a:r>
            <a:r>
              <a:rPr lang="en-US" altLang="en-US" baseline="0" dirty="0" smtClean="0"/>
              <a:t>most applicants do not have their prior year tax returns completed at that point. You can complete your FAFSA using an estimate of your income and taxes and update it once your tax return is complete. Or, wait until your tax returns are finalized and complete the application then. If you do decide to wait, please ensure that you are in compliance with your institution’s priority deadline. (Review your institution’s website to determine the priority deadline as deadline’s vary from institution to institution. Also, please note that i</a:t>
            </a:r>
            <a:r>
              <a:rPr lang="en-US" altLang="en-US" dirty="0" smtClean="0"/>
              <a:t>t is highly advisable to complete the application</a:t>
            </a:r>
            <a:r>
              <a:rPr lang="en-US" altLang="en-US" baseline="0" dirty="0" smtClean="0"/>
              <a:t> electronically and to </a:t>
            </a:r>
            <a:r>
              <a:rPr lang="en-US" altLang="en-US" dirty="0" smtClean="0"/>
              <a:t>utilize the IRS data retrieval tool. Doing so can eliminate</a:t>
            </a:r>
            <a:r>
              <a:rPr lang="en-US" altLang="en-US" baseline="0" dirty="0" smtClean="0"/>
              <a:t> common errors, allow you to take advantage of the online skip logic and can </a:t>
            </a:r>
            <a:r>
              <a:rPr lang="en-US" altLang="en-US" dirty="0" smtClean="0"/>
              <a:t>reduce your chances of your file being selected for verification.</a:t>
            </a:r>
          </a:p>
          <a:p>
            <a:pPr eaLnBrk="1" hangingPunct="1"/>
            <a:endParaRPr lang="en-US" altLang="en-US" dirty="0" smtClean="0"/>
          </a:p>
          <a:p>
            <a:pPr eaLnBrk="1" hangingPunct="1"/>
            <a:r>
              <a:rPr lang="en-US" altLang="en-US" dirty="0" smtClean="0"/>
              <a:t>Also, please note the FAFSA opening</a:t>
            </a:r>
            <a:r>
              <a:rPr lang="en-US" altLang="en-US" baseline="0" dirty="0" smtClean="0"/>
              <a:t> date changes between 2016-17 and 2017-18! FAFSA will also allow students to import the same tax year (2015) for both FAFSAs! </a:t>
            </a:r>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5</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is a screenshot of www.fafsa.gov. The reason that we show</a:t>
            </a:r>
            <a:r>
              <a:rPr lang="en-US" altLang="en-US" baseline="0" dirty="0" smtClean="0"/>
              <a:t> this screen shot is so that you can ensure you are accessing the FREE website. If you feel that you need assistance in completing this application, there are built-in help resources available online. You can also reach out to a member of our Outreach Team, your high school counselor or a financial aid professional at your institution. We can all help you at no cost. A good rule of thumb is “you should never have to pay money for free money!” </a:t>
            </a:r>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6</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Students will need to have their SSN, Alien Registration Numbers (if applicable),</a:t>
            </a:r>
            <a:r>
              <a:rPr lang="en-US" altLang="en-US" baseline="0" dirty="0" smtClean="0"/>
              <a:t> tax returns or earning statements, untaxed income records, current bank statements, current business or investment records to complete their FASFA. Again, if your tax return is not complete yet, you have the option to enter estimates! Just don’t forget to go back and make the edits once the return is finalized.  </a:t>
            </a:r>
            <a:endParaRPr lang="en-US" altLang="en-US" dirty="0" smtClean="0"/>
          </a:p>
          <a:p>
            <a:pPr eaLnBrk="1" hangingPunct="1"/>
            <a:endParaRPr lang="en-US" altLang="en-US" dirty="0" smtClean="0"/>
          </a:p>
          <a:p>
            <a:pPr eaLnBrk="1" hangingPunct="1"/>
            <a:r>
              <a:rPr lang="en-US" altLang="en-US" dirty="0" smtClean="0"/>
              <a:t>Monitoring the various</a:t>
            </a:r>
            <a:r>
              <a:rPr lang="en-US" altLang="en-US" baseline="0" dirty="0" smtClean="0"/>
              <a:t> deadlines is an integral part of the financial aid process. For example, the state of Florida offers need-based programs that include a FAFSA priority deadline of May 15</a:t>
            </a:r>
            <a:r>
              <a:rPr lang="en-US" altLang="en-US" baseline="30000" dirty="0" smtClean="0"/>
              <a:t>th</a:t>
            </a:r>
            <a:r>
              <a:rPr lang="en-US" altLang="en-US" baseline="0" dirty="0" smtClean="0"/>
              <a:t>. Institutions also have their own FAFSA priority deadline and you can check their website for the specifics. </a:t>
            </a:r>
          </a:p>
          <a:p>
            <a:pPr eaLnBrk="1" hangingPunct="1"/>
            <a:endParaRPr lang="en-US" altLang="en-US" baseline="0" dirty="0" smtClean="0"/>
          </a:p>
          <a:p>
            <a:pPr eaLnBrk="1" hangingPunct="1"/>
            <a:r>
              <a:rPr lang="en-US" altLang="en-US" baseline="0" dirty="0" smtClean="0"/>
              <a:t>The FAFSA may require parental information. Students and families can review the checklist online at: https://studentaid.ed.gov/sites/default/files/fafsa-dependency.pdf to determine if parental information is needed. If parental information is needed, students and families can review the “Who is my parent” checklist at: https://studentaid.ed.gov/sites/default/files/fafsa-parent.pdf. If there are extenuating circumstances and students cannot provide parental information, they need to speak to a financial aid administrator regarding a Dependency Override. Dependency Overrides are for extenuating circumstances only, and are not applicable to parents who are unwilling to assist, students living on their own, etc. </a:t>
            </a:r>
          </a:p>
          <a:p>
            <a:pPr eaLnBrk="1" hangingPunct="1"/>
            <a:endParaRPr lang="en-US" altLang="en-US" baseline="0" dirty="0" smtClean="0"/>
          </a:p>
          <a:p>
            <a:pPr eaLnBrk="1" hangingPunct="1"/>
            <a:r>
              <a:rPr lang="en-US" altLang="en-US" baseline="0" dirty="0" smtClean="0"/>
              <a:t>Students can search for school codes directly within the FAFSA application and can request up to 10 institutions to receive their information. If the information needs to be sent to more than 10 institutions, students can share their DRN number (located on the student aid report) with the other institutions and their report can be downloaded separately by those alternate institutions.  </a:t>
            </a:r>
          </a:p>
          <a:p>
            <a:pPr eaLnBrk="1" hangingPunct="1"/>
            <a:endParaRPr lang="en-US" altLang="en-US" baseline="0" dirty="0" smtClean="0"/>
          </a:p>
          <a:p>
            <a:pPr eaLnBrk="1" hangingPunct="1"/>
            <a:r>
              <a:rPr lang="en-US" altLang="en-US" baseline="0" dirty="0" smtClean="0"/>
              <a:t>Students and parents will need to apply for their own FSA ID and FSA Password. This ID and PW are used to sign the FASFA and utilize the IRS Data Retrieval Tool. Signing and submitting the FAFSA via this electronic format greatly expedites the process. Parents, if you have a FSA ID, either from your own FAFSA or in conjunction with another child, you will use that same FSA ID again. Each student filing a FAFSA will need their own FSA ID and use a SEPARATE e-mail address connected with each ID.  A parent’s e-mail address cannot be used with the student ID and vice versa.</a:t>
            </a:r>
          </a:p>
          <a:p>
            <a:pPr eaLnBrk="1" hangingPunct="1"/>
            <a:endParaRPr lang="en-US" altLang="en-US" baseline="0" dirty="0" smtClean="0"/>
          </a:p>
          <a:p>
            <a:pPr eaLnBrk="1" hangingPunct="1"/>
            <a:r>
              <a:rPr lang="en-US" altLang="en-US" baseline="0" dirty="0" smtClean="0"/>
              <a:t> </a:t>
            </a:r>
          </a:p>
        </p:txBody>
      </p:sp>
      <p:sp>
        <p:nvSpPr>
          <p:cNvPr id="4" name="Slide Number Placeholder 3"/>
          <p:cNvSpPr>
            <a:spLocks noGrp="1"/>
          </p:cNvSpPr>
          <p:nvPr>
            <p:ph type="sldNum" sz="quarter" idx="10"/>
          </p:nvPr>
        </p:nvSpPr>
        <p:spPr/>
        <p:txBody>
          <a:bodyPr/>
          <a:lstStyle/>
          <a:p>
            <a:fld id="{EB00079B-585D-49B4-A45C-6ABA6586B4CB}" type="slidenum">
              <a:rPr lang="en-US" smtClean="0"/>
              <a:t>7</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It is important to ensure that the SAR is received and reviewed according to these timeframes. If the SAR is not received, the student must investigate why it has not been received. It may be in a spam folder, it may have not processed correctly due to an error, etc. When the student receives their copy of the SAR, the institution(s) will receive an electronic version referred to as an ISIR. If corrections need to be made, the student should work with a financial aid administrator to determine who will make the corrections (student or school). If a student needs to make corrections, they will do so online at www.fafsa.gov. </a:t>
            </a:r>
          </a:p>
          <a:p>
            <a:pPr eaLnBrk="1" hangingPunct="1"/>
            <a:endParaRPr lang="en-US" altLang="en-US" baseline="0" dirty="0" smtClean="0"/>
          </a:p>
          <a:p>
            <a:pPr eaLnBrk="1" hangingPunct="1"/>
            <a:r>
              <a:rPr lang="en-US" altLang="en-US" baseline="0" dirty="0" smtClean="0"/>
              <a:t>The institution will review the SAR for accuracy and begin the financial aid award process. The EFC is used to award need-based aid. As outlined on the slide, cost of attendance – EFC = financial need. An institution will begin layering a financial aid package in an effort to cover the entire cost of attendance. As the cost of attendance can vary from institution to institution, it is important that students and families apply through all federal, state, institutional and local resources in an effort to assist the institution in building a strong financial aid package. It is a group effort! </a:t>
            </a:r>
          </a:p>
        </p:txBody>
      </p:sp>
      <p:sp>
        <p:nvSpPr>
          <p:cNvPr id="4" name="Slide Number Placeholder 3"/>
          <p:cNvSpPr>
            <a:spLocks noGrp="1"/>
          </p:cNvSpPr>
          <p:nvPr>
            <p:ph type="sldNum" sz="quarter" idx="10"/>
          </p:nvPr>
        </p:nvSpPr>
        <p:spPr/>
        <p:txBody>
          <a:bodyPr/>
          <a:lstStyle/>
          <a:p>
            <a:fld id="{EB00079B-585D-49B4-A45C-6ABA6586B4CB}" type="slidenum">
              <a:rPr lang="en-US" smtClean="0"/>
              <a:t>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Students must contact their institution to determine the award process. For example, one institution may email the student. Another may require the student to log-in to a student portal and check their status online. The student must monitor the process closely! Otherwise, they may miss out on key deadlines or funding. </a:t>
            </a:r>
          </a:p>
          <a:p>
            <a:pPr eaLnBrk="1" hangingPunct="1"/>
            <a:endParaRPr lang="en-US" altLang="en-US" baseline="0" dirty="0" smtClean="0"/>
          </a:p>
          <a:p>
            <a:pPr eaLnBrk="1" hangingPunct="1"/>
            <a:r>
              <a:rPr lang="en-US" altLang="en-US" baseline="0" dirty="0" smtClean="0"/>
              <a:t>If students and families complete the FAFSA and are concerned that the form does not reflect their current situation, they may contact a financial aid administrator to discuss their specific needs. Professional judgment is optional and schools have the direct authority in this area. For more information, please visit http://www.finaid.org/educators/pj/. </a:t>
            </a:r>
          </a:p>
          <a:p>
            <a:pPr eaLnBrk="1" hangingPunct="1"/>
            <a:endParaRPr lang="en-US" altLang="en-US" baseline="0" dirty="0" smtClean="0"/>
          </a:p>
          <a:p>
            <a:pPr eaLnBrk="1" hangingPunct="1"/>
            <a:r>
              <a:rPr lang="en-US" altLang="en-US" baseline="0" dirty="0" smtClean="0"/>
              <a:t>Students can also contact the institution to determine what other aid applications are available. An institution may have a foundation department that has a separate application and funding process that students may want to apply for. Additionally, department chairs may have access to not only institutional funds, but may also have access to other industry-based resources students can apply for. </a:t>
            </a:r>
          </a:p>
          <a:p>
            <a:pPr eaLnBrk="1" hangingPunct="1"/>
            <a:endParaRPr lang="en-US" altLang="en-US" baseline="0" dirty="0" smtClean="0"/>
          </a:p>
          <a:p>
            <a:pPr eaLnBrk="1" hangingPunct="1"/>
            <a:r>
              <a:rPr lang="en-US" altLang="en-US" baseline="0" dirty="0" smtClean="0"/>
              <a:t>Lastly, student loans are often included in the initial award process. Students have a right and responsibility to determine if they should accept, decline or reduce any student loan or loans being offered. Students must borrow conservatively. It’s important to live frugally while in college. If a student does not borrow conservatively and live frugally while in college, he/she will struggle throughout student loan repayment. </a:t>
            </a:r>
          </a:p>
        </p:txBody>
      </p:sp>
      <p:sp>
        <p:nvSpPr>
          <p:cNvPr id="4" name="Slide Number Placeholder 3"/>
          <p:cNvSpPr>
            <a:spLocks noGrp="1"/>
          </p:cNvSpPr>
          <p:nvPr>
            <p:ph type="sldNum" sz="quarter" idx="10"/>
          </p:nvPr>
        </p:nvSpPr>
        <p:spPr/>
        <p:txBody>
          <a:bodyPr/>
          <a:lstStyle/>
          <a:p>
            <a:fld id="{EB00079B-585D-49B4-A45C-6ABA6586B4CB}" type="slidenum">
              <a:rPr lang="en-US" smtClean="0"/>
              <a:t>9</a:t>
            </a:fld>
            <a:endParaRPr lang="en-US" dirty="0"/>
          </a:p>
        </p:txBody>
      </p:sp>
    </p:spTree>
    <p:extLst>
      <p:ext uri="{BB962C8B-B14F-4D97-AF65-F5344CB8AC3E}">
        <p14:creationId xmlns:p14="http://schemas.microsoft.com/office/powerpoint/2010/main" val="116274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February 29, 2016</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February 29,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February 29,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February 29,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February 29,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February 29,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February 29, 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February 29, 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February 29, 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3FC49BF1-FCD3-4395-8FF6-0047AF66228E}" type="datetime4">
              <a:rPr lang="en-US" smtClean="0"/>
              <a:pPr/>
              <a:t>February 29, 2016</a:t>
            </a:fld>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February 29, 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February 29, 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xmlns:p14="http://schemas.microsoft.com/office/powerpoint/2010/main" id="1" dur="indefinite" restart="never" nodeType="tmRoot"/>
      </p:par>
    </p:tnLst>
  </p:timing>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hyperlink" Target="http://www.floridastudentfinancialaid.org/"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g"/><Relationship Id="rId9"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7.jp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floridastudentfinancialaid.org/SSFAD/PDF/BFHandbookChapter1Revision20140710.pdf" TargetMode="External"/><Relationship Id="rId4" Type="http://schemas.openxmlformats.org/officeDocument/2006/relationships/hyperlink" Target="http://www.floridastudentfinancialaid.org/SSFAD/PDF/BFEligibilityAwardChart.pdf" TargetMode="External"/><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g"/><Relationship Id="rId10"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hyperlink" Target="https://www.floridastudentfinancialaidsg.org/pdf/nm4c_brochure.pdf"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hyperlink" Target="http://www.flvc.org/"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hyperlink" Target="http://www.fastweb.com/"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finaid.org/" TargetMode="External"/><Relationship Id="rId4" Type="http://schemas.openxmlformats.org/officeDocument/2006/relationships/hyperlink" Target="http://www.ftc.gov/" TargetMode="External"/><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g"/><Relationship Id="rId10"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hyperlink" Target="http://www.mappingyourfuture.org/"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hyperlink" Target="http://www.navigatingyourfuture.org/"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mailto:osfa@fldoe.org" TargetMode="External"/><Relationship Id="rId4" Type="http://schemas.openxmlformats.org/officeDocument/2006/relationships/hyperlink" Target="http://www.navigatingyourfinancialfuture.org/ContactUs.aspx" TargetMode="External"/><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g"/><Relationship Id="rId10"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hyperlink" Target="https://bigfuture.collegeboard.org/pay-for-college/college-costs/college-costs-faqs"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hyperlink" Target="http://www.fafsa.gov/"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3276600"/>
            <a:ext cx="3313355" cy="2362200"/>
          </a:xfrm>
        </p:spPr>
        <p:txBody>
          <a:bodyPr>
            <a:normAutofit/>
          </a:bodyPr>
          <a:lstStyle/>
          <a:p>
            <a:r>
              <a:rPr lang="en-US" dirty="0" smtClean="0"/>
              <a:t>Financial Aid Overview</a:t>
            </a:r>
            <a:endParaRPr lang="en-US" dirty="0"/>
          </a:p>
        </p:txBody>
      </p:sp>
      <p:sp>
        <p:nvSpPr>
          <p:cNvPr id="4" name="Date Placeholder 3"/>
          <p:cNvSpPr>
            <a:spLocks noGrp="1"/>
          </p:cNvSpPr>
          <p:nvPr>
            <p:ph type="dt" sz="half" idx="10"/>
          </p:nvPr>
        </p:nvSpPr>
        <p:spPr/>
        <p:txBody>
          <a:bodyPr/>
          <a:lstStyle/>
          <a:p>
            <a:r>
              <a:rPr lang="en-US" dirty="0" smtClean="0"/>
              <a:t>2016-17</a:t>
            </a:r>
            <a:endParaRPr lang="en-US" dirty="0"/>
          </a:p>
        </p:txBody>
      </p:sp>
      <p:sp>
        <p:nvSpPr>
          <p:cNvPr id="5" name="Footer Placeholder 4"/>
          <p:cNvSpPr>
            <a:spLocks noGrp="1"/>
          </p:cNvSpPr>
          <p:nvPr>
            <p:ph type="ftr" sz="quarter" idx="11"/>
          </p:nvPr>
        </p:nvSpPr>
        <p:spPr/>
        <p:txBody>
          <a:bodyPr>
            <a:normAutofit fontScale="92500"/>
          </a:bodyPr>
          <a:lstStyle/>
          <a:p>
            <a:r>
              <a:rPr lang="en-US" dirty="0" smtClean="0"/>
              <a:t>Office of Student Financial Assistance</a:t>
            </a:r>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a:t>
            </a:fld>
            <a:endParaRPr lang="en-US" dirty="0"/>
          </a:p>
        </p:txBody>
      </p:sp>
      <p:grpSp>
        <p:nvGrpSpPr>
          <p:cNvPr id="10" name="Group 10"/>
          <p:cNvGrpSpPr>
            <a:grpSpLocks/>
          </p:cNvGrpSpPr>
          <p:nvPr/>
        </p:nvGrpSpPr>
        <p:grpSpPr bwMode="auto">
          <a:xfrm>
            <a:off x="0" y="1010116"/>
            <a:ext cx="1141112" cy="5847884"/>
            <a:chOff x="-11773" y="1447800"/>
            <a:chExt cx="1154773" cy="5089525"/>
          </a:xfrm>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0" y="-8021"/>
            <a:ext cx="3229276" cy="1055364"/>
          </a:xfrm>
          <a:prstGeom prst="rect">
            <a:avLst/>
          </a:prstGeom>
        </p:spPr>
      </p:pic>
    </p:spTree>
    <p:extLst>
      <p:ext uri="{BB962C8B-B14F-4D97-AF65-F5344CB8AC3E}">
        <p14:creationId xmlns:p14="http://schemas.microsoft.com/office/powerpoint/2010/main" val="41855373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FFAA</a:t>
            </a:r>
            <a:endParaRPr lang="en-US" dirty="0"/>
          </a:p>
        </p:txBody>
      </p:sp>
      <p:sp>
        <p:nvSpPr>
          <p:cNvPr id="3" name="Content Placeholder 2"/>
          <p:cNvSpPr>
            <a:spLocks noGrp="1"/>
          </p:cNvSpPr>
          <p:nvPr>
            <p:ph idx="1"/>
          </p:nvPr>
        </p:nvSpPr>
        <p:spPr>
          <a:xfrm>
            <a:off x="1371601" y="2323652"/>
            <a:ext cx="6400800" cy="3508977"/>
          </a:xfrm>
        </p:spPr>
        <p:txBody>
          <a:bodyPr>
            <a:normAutofit lnSpcReduction="10000"/>
          </a:bodyPr>
          <a:lstStyle/>
          <a:p>
            <a:r>
              <a:rPr lang="en-US" dirty="0" smtClean="0"/>
              <a:t>The Florida Financial Aid Application opens December 1 of the senior year</a:t>
            </a:r>
          </a:p>
          <a:p>
            <a:pPr lvl="1"/>
            <a:r>
              <a:rPr lang="en-US" dirty="0" smtClean="0"/>
              <a:t>Apply early - must be completed prior to August 31</a:t>
            </a:r>
          </a:p>
          <a:p>
            <a:r>
              <a:rPr lang="en-US" dirty="0" smtClean="0"/>
              <a:t>One application is used for multiple programs, not just the Florida Bright Futures Scholarship Program</a:t>
            </a:r>
          </a:p>
          <a:p>
            <a:pPr lvl="1"/>
            <a:r>
              <a:rPr lang="en-US" dirty="0" smtClean="0"/>
              <a:t>Must log-in to check status, online notifications and award history </a:t>
            </a:r>
            <a:br>
              <a:rPr lang="en-US" dirty="0" smtClean="0"/>
            </a:br>
            <a:endParaRPr lang="en-US"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10</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Rectangle 4"/>
          <p:cNvSpPr/>
          <p:nvPr/>
        </p:nvSpPr>
        <p:spPr>
          <a:xfrm>
            <a:off x="1152263" y="6488668"/>
            <a:ext cx="4123245" cy="369332"/>
          </a:xfrm>
          <a:prstGeom prst="rect">
            <a:avLst/>
          </a:prstGeom>
        </p:spPr>
        <p:txBody>
          <a:bodyPr wrap="none">
            <a:spAutoFit/>
          </a:bodyPr>
          <a:lstStyle/>
          <a:p>
            <a:r>
              <a:rPr lang="en-US" dirty="0">
                <a:solidFill>
                  <a:schemeClr val="bg1"/>
                </a:solidFill>
                <a:hlinkClick r:id="rId9"/>
              </a:rPr>
              <a:t>www.floridastudentfinancialaid.org</a:t>
            </a:r>
            <a:endParaRPr lang="en-US" dirty="0"/>
          </a:p>
        </p:txBody>
      </p:sp>
    </p:spTree>
    <p:extLst>
      <p:ext uri="{BB962C8B-B14F-4D97-AF65-F5344CB8AC3E}">
        <p14:creationId xmlns:p14="http://schemas.microsoft.com/office/powerpoint/2010/main" val="9261831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692" t="13535" r="16508" b="9229"/>
          <a:stretch/>
        </p:blipFill>
        <p:spPr bwMode="auto">
          <a:xfrm>
            <a:off x="1744861" y="2324100"/>
            <a:ext cx="5373291"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1287806" y="1027664"/>
            <a:ext cx="6780427" cy="1143000"/>
          </a:xfrm>
        </p:spPr>
        <p:txBody>
          <a:bodyPr/>
          <a:lstStyle/>
          <a:p>
            <a:r>
              <a:rPr lang="en-US" dirty="0" smtClean="0"/>
              <a:t>FFAA</a:t>
            </a:r>
            <a:endParaRPr lang="en-US"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11</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8"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nvSpPr>
        <p:spPr>
          <a:xfrm>
            <a:off x="1163414" y="6521451"/>
            <a:ext cx="248786" cy="369332"/>
          </a:xfrm>
          <a:prstGeom prst="rect">
            <a:avLst/>
          </a:prstGeom>
        </p:spPr>
        <p:txBody>
          <a:bodyPr wrap="none">
            <a:spAutoFit/>
          </a:bodyPr>
          <a:lstStyle/>
          <a:p>
            <a:r>
              <a:rPr lang="en-US" dirty="0" smtClean="0">
                <a:solidFill>
                  <a:schemeClr val="bg1"/>
                </a:solidFill>
              </a:rPr>
              <a:t> </a:t>
            </a:r>
            <a:endParaRPr lang="en-US" dirty="0">
              <a:solidFill>
                <a:schemeClr val="bg1"/>
              </a:solidFill>
            </a:endParaRPr>
          </a:p>
        </p:txBody>
      </p:sp>
      <p:sp>
        <p:nvSpPr>
          <p:cNvPr id="17" name="6-Point Star 16"/>
          <p:cNvSpPr/>
          <p:nvPr/>
        </p:nvSpPr>
        <p:spPr>
          <a:xfrm>
            <a:off x="2619113" y="3635763"/>
            <a:ext cx="266700" cy="40423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53210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11" t="12464" r="17447" b="8326"/>
          <a:stretch/>
        </p:blipFill>
        <p:spPr bwMode="auto">
          <a:xfrm>
            <a:off x="1163415" y="911765"/>
            <a:ext cx="7980586" cy="5609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12</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nvSpPr>
        <p:spPr>
          <a:xfrm>
            <a:off x="1163414" y="6521451"/>
            <a:ext cx="248786" cy="369332"/>
          </a:xfrm>
          <a:prstGeom prst="rect">
            <a:avLst/>
          </a:prstGeom>
        </p:spPr>
        <p:txBody>
          <a:bodyPr wrap="none">
            <a:spAutoFit/>
          </a:bodyPr>
          <a:lstStyle/>
          <a:p>
            <a:r>
              <a:rPr lang="en-US" dirty="0" smtClean="0">
                <a:solidFill>
                  <a:schemeClr val="bg1"/>
                </a:solidFill>
              </a:rPr>
              <a:t> </a:t>
            </a:r>
            <a:endParaRPr lang="en-US" dirty="0">
              <a:solidFill>
                <a:schemeClr val="bg1"/>
              </a:solidFill>
            </a:endParaRPr>
          </a:p>
        </p:txBody>
      </p:sp>
      <p:sp>
        <p:nvSpPr>
          <p:cNvPr id="24" name="6-Point Star 23"/>
          <p:cNvSpPr/>
          <p:nvPr/>
        </p:nvSpPr>
        <p:spPr>
          <a:xfrm>
            <a:off x="3210157" y="1102690"/>
            <a:ext cx="266700" cy="40423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04975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smtClean="0"/>
          </a:p>
          <a:p>
            <a:r>
              <a:rPr lang="en-US" dirty="0" smtClean="0"/>
              <a:t>2016-17</a:t>
            </a:r>
            <a:endParaRPr lang="en-US" dirty="0"/>
          </a:p>
          <a:p>
            <a:endParaRPr lang="en-US" dirty="0" smtClean="0"/>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13</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nvSpPr>
        <p:spPr>
          <a:xfrm>
            <a:off x="1163414" y="6521451"/>
            <a:ext cx="248786" cy="369332"/>
          </a:xfrm>
          <a:prstGeom prst="rect">
            <a:avLst/>
          </a:prstGeom>
        </p:spPr>
        <p:txBody>
          <a:bodyPr wrap="none">
            <a:spAutoFit/>
          </a:bodyPr>
          <a:lstStyle/>
          <a:p>
            <a:r>
              <a:rPr lang="en-US" dirty="0" smtClean="0">
                <a:solidFill>
                  <a:schemeClr val="bg1"/>
                </a:solidFill>
              </a:rPr>
              <a:t> </a:t>
            </a:r>
            <a:endParaRPr lang="en-US" dirty="0">
              <a:solidFill>
                <a:schemeClr val="bg1"/>
              </a:solidFill>
            </a:endParaRPr>
          </a:p>
        </p:txBody>
      </p:sp>
      <p:pic>
        <p:nvPicPr>
          <p:cNvPr id="17"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6356" t="12500" r="17447" b="14376"/>
          <a:stretch/>
        </p:blipFill>
        <p:spPr bwMode="auto">
          <a:xfrm>
            <a:off x="1163414" y="882234"/>
            <a:ext cx="7980586" cy="498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6-Point Star 24"/>
          <p:cNvSpPr/>
          <p:nvPr/>
        </p:nvSpPr>
        <p:spPr>
          <a:xfrm>
            <a:off x="3100060" y="1234329"/>
            <a:ext cx="266700" cy="40423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84057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Grants </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dirty="0"/>
              <a:t>Access to Better Learning and Education (ABLE) </a:t>
            </a:r>
          </a:p>
          <a:p>
            <a:r>
              <a:rPr lang="en-US" dirty="0" smtClean="0"/>
              <a:t>Florida Resident Access (FRAG)</a:t>
            </a:r>
          </a:p>
          <a:p>
            <a:r>
              <a:rPr lang="en-US" dirty="0" smtClean="0"/>
              <a:t>Florida Student Assistance (FSAG)</a:t>
            </a:r>
          </a:p>
          <a:p>
            <a:r>
              <a:rPr lang="en-US" dirty="0" smtClean="0"/>
              <a:t>Jose Marti Scholarship Challenge (JM) </a:t>
            </a:r>
          </a:p>
          <a:p>
            <a:pPr marL="68580" indent="0">
              <a:buNone/>
            </a:pP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14</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4295676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Scholarships	 </a:t>
            </a:r>
            <a:endParaRPr lang="en-US" dirty="0"/>
          </a:p>
        </p:txBody>
      </p:sp>
      <p:sp>
        <p:nvSpPr>
          <p:cNvPr id="3" name="Content Placeholder 2"/>
          <p:cNvSpPr>
            <a:spLocks noGrp="1"/>
          </p:cNvSpPr>
          <p:nvPr>
            <p:ph idx="1"/>
          </p:nvPr>
        </p:nvSpPr>
        <p:spPr>
          <a:xfrm>
            <a:off x="1295400" y="2358423"/>
            <a:ext cx="6400800" cy="3508977"/>
          </a:xfrm>
        </p:spPr>
        <p:txBody>
          <a:bodyPr>
            <a:normAutofit fontScale="92500" lnSpcReduction="20000"/>
          </a:bodyPr>
          <a:lstStyle/>
          <a:p>
            <a:r>
              <a:rPr lang="en-US" dirty="0" smtClean="0"/>
              <a:t>Bright Futures (BF)</a:t>
            </a:r>
          </a:p>
          <a:p>
            <a:pPr lvl="1"/>
            <a:r>
              <a:rPr lang="en-US" dirty="0" smtClean="0">
                <a:hlinkClick r:id="rId3"/>
              </a:rPr>
              <a:t>Student Handbook</a:t>
            </a:r>
            <a:endParaRPr lang="en-US" dirty="0" smtClean="0"/>
          </a:p>
          <a:p>
            <a:pPr lvl="1"/>
            <a:r>
              <a:rPr lang="en-US" dirty="0" smtClean="0">
                <a:hlinkClick r:id="rId4"/>
              </a:rPr>
              <a:t>Chart of Eligibility and Award Criteria </a:t>
            </a:r>
            <a:endParaRPr lang="en-US" dirty="0" smtClean="0"/>
          </a:p>
          <a:p>
            <a:r>
              <a:rPr lang="en-US" dirty="0" smtClean="0"/>
              <a:t>Florida Incentive (FIS)</a:t>
            </a:r>
          </a:p>
          <a:p>
            <a:r>
              <a:rPr lang="en-US" dirty="0" smtClean="0"/>
              <a:t>Mary McLeod Bethune (MMB)</a:t>
            </a:r>
          </a:p>
          <a:p>
            <a:r>
              <a:rPr lang="en-US" dirty="0" smtClean="0"/>
              <a:t>Rosewood Family (RFS)</a:t>
            </a:r>
          </a:p>
          <a:p>
            <a:r>
              <a:rPr lang="en-US" dirty="0" smtClean="0"/>
              <a:t>Scholarships for Children and Spouses of Deceased or Disabled Veterans (CSDDV) </a:t>
            </a:r>
          </a:p>
          <a:p>
            <a:pPr marL="68580" indent="0">
              <a:buNone/>
            </a:pP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15</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9"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3417125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Other	 </a:t>
            </a:r>
            <a:endParaRPr lang="en-US" dirty="0"/>
          </a:p>
        </p:txBody>
      </p:sp>
      <p:sp>
        <p:nvSpPr>
          <p:cNvPr id="3" name="Content Placeholder 2"/>
          <p:cNvSpPr>
            <a:spLocks noGrp="1"/>
          </p:cNvSpPr>
          <p:nvPr>
            <p:ph idx="1"/>
          </p:nvPr>
        </p:nvSpPr>
        <p:spPr>
          <a:xfrm>
            <a:off x="1371600" y="2323652"/>
            <a:ext cx="6857999" cy="3508977"/>
          </a:xfrm>
        </p:spPr>
        <p:txBody>
          <a:bodyPr>
            <a:normAutofit/>
          </a:bodyPr>
          <a:lstStyle/>
          <a:p>
            <a:r>
              <a:rPr lang="en-US" dirty="0" smtClean="0"/>
              <a:t>First Generation Matching Grant (FGMG)</a:t>
            </a:r>
          </a:p>
          <a:p>
            <a:r>
              <a:rPr lang="en-US" dirty="0" smtClean="0"/>
              <a:t>Florida Fund for Minority Teachers (FFMT) </a:t>
            </a:r>
          </a:p>
          <a:p>
            <a:r>
              <a:rPr lang="en-US" dirty="0" smtClean="0"/>
              <a:t>Florida Work Experience Program (FWEP)</a:t>
            </a:r>
            <a:br>
              <a:rPr lang="en-US" dirty="0" smtClean="0"/>
            </a:br>
            <a:endParaRPr lang="en-US"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16</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7" name="Rectangle 16"/>
          <p:cNvSpPr/>
          <p:nvPr/>
        </p:nvSpPr>
        <p:spPr>
          <a:xfrm>
            <a:off x="1163414" y="6521451"/>
            <a:ext cx="6930102" cy="369332"/>
          </a:xfrm>
          <a:prstGeom prst="rect">
            <a:avLst/>
          </a:prstGeom>
        </p:spPr>
        <p:txBody>
          <a:bodyPr wrap="none">
            <a:spAutoFit/>
          </a:bodyPr>
          <a:lstStyle/>
          <a:p>
            <a:r>
              <a:rPr lang="en-US" dirty="0" smtClean="0">
                <a:solidFill>
                  <a:schemeClr val="bg1"/>
                </a:solidFill>
              </a:rPr>
              <a:t>Money for College  - </a:t>
            </a:r>
            <a:r>
              <a:rPr lang="en-US" dirty="0" smtClean="0">
                <a:solidFill>
                  <a:schemeClr val="bg1"/>
                </a:solidFill>
                <a:hlinkClick r:id="rId9"/>
              </a:rPr>
              <a:t>2014-15 Florida Scholarships and Grants</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6459504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2015-16 award amounts</a:t>
            </a:r>
            <a:endParaRPr lang="en-US" dirty="0"/>
          </a:p>
        </p:txBody>
      </p:sp>
      <p:sp>
        <p:nvSpPr>
          <p:cNvPr id="3" name="Content Placeholder 2"/>
          <p:cNvSpPr>
            <a:spLocks noGrp="1"/>
          </p:cNvSpPr>
          <p:nvPr>
            <p:ph idx="1"/>
          </p:nvPr>
        </p:nvSpPr>
        <p:spPr>
          <a:xfrm>
            <a:off x="1219200" y="2133600"/>
            <a:ext cx="7391400" cy="3699029"/>
          </a:xfrm>
        </p:spPr>
        <p:txBody>
          <a:bodyPr>
            <a:normAutofit fontScale="62500" lnSpcReduction="20000"/>
          </a:bodyPr>
          <a:lstStyle/>
          <a:p>
            <a:r>
              <a:rPr lang="en-US" dirty="0"/>
              <a:t>ABLE </a:t>
            </a:r>
            <a:r>
              <a:rPr lang="en-US" dirty="0" smtClean="0"/>
              <a:t>			$1,500 				annually </a:t>
            </a:r>
            <a:endParaRPr lang="en-US" dirty="0"/>
          </a:p>
          <a:p>
            <a:r>
              <a:rPr lang="en-US" dirty="0" smtClean="0"/>
              <a:t>BF </a:t>
            </a:r>
            <a:r>
              <a:rPr lang="en-US" dirty="0"/>
              <a:t>(FAS) </a:t>
            </a:r>
            <a:r>
              <a:rPr lang="en-US" dirty="0" smtClean="0"/>
              <a:t>		$52 </a:t>
            </a:r>
            <a:r>
              <a:rPr lang="en-US" dirty="0"/>
              <a:t>to </a:t>
            </a:r>
            <a:r>
              <a:rPr lang="en-US" dirty="0" smtClean="0"/>
              <a:t>$103 			per CH</a:t>
            </a:r>
            <a:endParaRPr lang="en-US" dirty="0"/>
          </a:p>
          <a:p>
            <a:r>
              <a:rPr lang="en-US" dirty="0"/>
              <a:t>BF (FMS) </a:t>
            </a:r>
            <a:r>
              <a:rPr lang="en-US" dirty="0" smtClean="0"/>
              <a:t>		$39 </a:t>
            </a:r>
            <a:r>
              <a:rPr lang="en-US" dirty="0"/>
              <a:t>to </a:t>
            </a:r>
            <a:r>
              <a:rPr lang="en-US" dirty="0" smtClean="0"/>
              <a:t>$77 			per CH</a:t>
            </a:r>
            <a:endParaRPr lang="en-US" dirty="0"/>
          </a:p>
          <a:p>
            <a:r>
              <a:rPr lang="en-US" dirty="0"/>
              <a:t>BF (GSV</a:t>
            </a:r>
            <a:r>
              <a:rPr lang="en-US" dirty="0" smtClean="0"/>
              <a:t>)		$39 </a:t>
            </a:r>
            <a:r>
              <a:rPr lang="en-US" dirty="0"/>
              <a:t>to </a:t>
            </a:r>
            <a:r>
              <a:rPr lang="en-US" dirty="0" smtClean="0"/>
              <a:t>$48 			per CH</a:t>
            </a:r>
            <a:endParaRPr lang="en-US" dirty="0"/>
          </a:p>
          <a:p>
            <a:r>
              <a:rPr lang="en-US" dirty="0"/>
              <a:t>CSDDV </a:t>
            </a:r>
            <a:r>
              <a:rPr lang="en-US" dirty="0" smtClean="0"/>
              <a:t>		tuition </a:t>
            </a:r>
            <a:r>
              <a:rPr lang="en-US" dirty="0"/>
              <a:t>and registration </a:t>
            </a:r>
            <a:r>
              <a:rPr lang="en-US" dirty="0" smtClean="0"/>
              <a:t>fees public	annually</a:t>
            </a:r>
          </a:p>
          <a:p>
            <a:pPr marL="2516188" lvl="8" indent="0">
              <a:buNone/>
            </a:pPr>
            <a:r>
              <a:rPr lang="en-US" dirty="0" smtClean="0"/>
              <a:t>	</a:t>
            </a:r>
            <a:r>
              <a:rPr lang="en-US" sz="2400" dirty="0" smtClean="0"/>
              <a:t>flat </a:t>
            </a:r>
            <a:r>
              <a:rPr lang="en-US" sz="2400" dirty="0"/>
              <a:t>rate (private) </a:t>
            </a:r>
          </a:p>
          <a:p>
            <a:r>
              <a:rPr lang="en-US" dirty="0" smtClean="0"/>
              <a:t>FGMG 		determined </a:t>
            </a:r>
            <a:r>
              <a:rPr lang="en-US" dirty="0"/>
              <a:t>by </a:t>
            </a:r>
            <a:r>
              <a:rPr lang="en-US" dirty="0" smtClean="0"/>
              <a:t>need		annually</a:t>
            </a:r>
            <a:endParaRPr lang="en-US" dirty="0"/>
          </a:p>
          <a:p>
            <a:r>
              <a:rPr lang="en-US" dirty="0" smtClean="0"/>
              <a:t>FFMT 			up to $4,000			annually</a:t>
            </a:r>
          </a:p>
          <a:p>
            <a:r>
              <a:rPr lang="en-US" dirty="0" smtClean="0"/>
              <a:t>FIS 			COA less BF/NMS awards		annually</a:t>
            </a:r>
            <a:endParaRPr lang="en-US" dirty="0"/>
          </a:p>
          <a:p>
            <a:r>
              <a:rPr lang="en-US" dirty="0"/>
              <a:t>FRAG </a:t>
            </a:r>
            <a:r>
              <a:rPr lang="en-US" dirty="0" smtClean="0"/>
              <a:t>			$3,000				annually</a:t>
            </a:r>
            <a:endParaRPr lang="en-US" dirty="0"/>
          </a:p>
          <a:p>
            <a:r>
              <a:rPr lang="en-US" dirty="0" smtClean="0"/>
              <a:t>FSAG 			$2,610 max to $200 min		annually</a:t>
            </a:r>
          </a:p>
          <a:p>
            <a:r>
              <a:rPr lang="en-US" dirty="0" smtClean="0"/>
              <a:t>FWEP 			determined by need		annually</a:t>
            </a:r>
          </a:p>
          <a:p>
            <a:r>
              <a:rPr lang="en-US" dirty="0" smtClean="0"/>
              <a:t>JM			$2,000				annually</a:t>
            </a:r>
            <a:endParaRPr lang="en-US" dirty="0"/>
          </a:p>
          <a:p>
            <a:r>
              <a:rPr lang="en-US" dirty="0"/>
              <a:t>MMB </a:t>
            </a:r>
            <a:r>
              <a:rPr lang="en-US" dirty="0" smtClean="0"/>
              <a:t>			$3,000				annually</a:t>
            </a:r>
            <a:endParaRPr lang="en-US" dirty="0"/>
          </a:p>
          <a:p>
            <a:r>
              <a:rPr lang="en-US" dirty="0" smtClean="0"/>
              <a:t>RFS 			tuition &amp; fees up to $6,100		annually</a:t>
            </a:r>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17</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8521166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FloridaShines.org	 </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pPr marL="342900" lvl="1">
              <a:spcAft>
                <a:spcPct val="20000"/>
              </a:spcAft>
              <a:defRPr/>
            </a:pPr>
            <a:r>
              <a:rPr lang="en-US" sz="2400" u="sng" dirty="0" smtClean="0">
                <a:solidFill>
                  <a:srgbClr val="0070C0"/>
                </a:solidFill>
              </a:rPr>
              <a:t>FloridaShines.org</a:t>
            </a:r>
            <a:r>
              <a:rPr lang="en-US" sz="2400" dirty="0" smtClean="0"/>
              <a:t> </a:t>
            </a:r>
            <a:r>
              <a:rPr lang="en-US" sz="2400" dirty="0"/>
              <a:t>is Florida's official online student advising system that can assist high school students, college students, parents, and even counselors to help plan and track educational progress in Florida </a:t>
            </a:r>
          </a:p>
          <a:p>
            <a:r>
              <a:rPr lang="en-US" dirty="0" smtClean="0"/>
              <a:t>Bright Futures Scholarship Eligibility Evaluation</a:t>
            </a:r>
            <a:endParaRPr lang="en-US"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18</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nvSpPr>
        <p:spPr>
          <a:xfrm>
            <a:off x="1163414" y="6521451"/>
            <a:ext cx="2688557" cy="369332"/>
          </a:xfrm>
          <a:prstGeom prst="rect">
            <a:avLst/>
          </a:prstGeom>
        </p:spPr>
        <p:txBody>
          <a:bodyPr wrap="none">
            <a:spAutoFit/>
          </a:bodyPr>
          <a:lstStyle/>
          <a:p>
            <a:r>
              <a:rPr lang="en-US" dirty="0" err="1" smtClean="0">
                <a:solidFill>
                  <a:schemeClr val="bg1"/>
                </a:solidFill>
                <a:hlinkClick r:id="rId9"/>
              </a:rPr>
              <a:t>www.floridashines.org</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0304418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74127"/>
            <a:ext cx="6553200" cy="4423325"/>
          </a:xfrm>
          <a:prstGeom prst="rect">
            <a:avLst/>
          </a:prstGeom>
        </p:spPr>
      </p:pic>
      <p:sp>
        <p:nvSpPr>
          <p:cNvPr id="2" name="Title 1"/>
          <p:cNvSpPr>
            <a:spLocks noGrp="1"/>
          </p:cNvSpPr>
          <p:nvPr>
            <p:ph type="title"/>
          </p:nvPr>
        </p:nvSpPr>
        <p:spPr>
          <a:xfrm>
            <a:off x="1371600" y="1027664"/>
            <a:ext cx="6400800" cy="1143000"/>
          </a:xfrm>
        </p:spPr>
        <p:txBody>
          <a:bodyPr>
            <a:normAutofit/>
          </a:bodyPr>
          <a:lstStyle/>
          <a:p>
            <a:r>
              <a:rPr lang="en-US" dirty="0" smtClean="0"/>
              <a:t>FloridaShines.org	 </a:t>
            </a:r>
            <a:endParaRPr lang="en-US"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19</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6-Point Star 14"/>
          <p:cNvSpPr/>
          <p:nvPr/>
        </p:nvSpPr>
        <p:spPr>
          <a:xfrm>
            <a:off x="2650678" y="4800600"/>
            <a:ext cx="266700" cy="40423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04267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Agenda</a:t>
            </a:r>
            <a:endParaRPr lang="en-US" dirty="0"/>
          </a:p>
        </p:txBody>
      </p:sp>
      <p:sp>
        <p:nvSpPr>
          <p:cNvPr id="3" name="Content Placeholder 2"/>
          <p:cNvSpPr>
            <a:spLocks noGrp="1"/>
          </p:cNvSpPr>
          <p:nvPr>
            <p:ph idx="1"/>
          </p:nvPr>
        </p:nvSpPr>
        <p:spPr>
          <a:xfrm>
            <a:off x="1371601" y="2323652"/>
            <a:ext cx="6400800" cy="3508977"/>
          </a:xfrm>
        </p:spPr>
        <p:txBody>
          <a:bodyPr/>
          <a:lstStyle/>
          <a:p>
            <a:r>
              <a:rPr lang="en-US" dirty="0" smtClean="0"/>
              <a:t>What is financial aid?</a:t>
            </a:r>
          </a:p>
          <a:p>
            <a:r>
              <a:rPr lang="en-US" dirty="0" smtClean="0"/>
              <a:t>Where do I find financial aid? </a:t>
            </a:r>
          </a:p>
          <a:p>
            <a:r>
              <a:rPr lang="en-US" dirty="0" smtClean="0"/>
              <a:t>How do I apply? </a:t>
            </a:r>
          </a:p>
          <a:p>
            <a:r>
              <a:rPr lang="en-US" dirty="0" smtClean="0"/>
              <a:t>Who can help me? </a:t>
            </a:r>
            <a:endParaRPr lang="en-US" dirty="0"/>
          </a:p>
        </p:txBody>
      </p:sp>
      <p:sp>
        <p:nvSpPr>
          <p:cNvPr id="4" name="Date Placeholder 3"/>
          <p:cNvSpPr>
            <a:spLocks noGrp="1"/>
          </p:cNvSpPr>
          <p:nvPr>
            <p:ph type="dt" sz="half" idx="10"/>
          </p:nvPr>
        </p:nvSpPr>
        <p:spPr/>
        <p:txBody>
          <a:bodyPr/>
          <a:lstStyle/>
          <a:p>
            <a:r>
              <a:rPr lang="en-US" dirty="0" smtClean="0"/>
              <a:t>2016-17</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4924792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Fastweb </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dirty="0" smtClean="0"/>
              <a:t>1.5 million scholarships worth 3.4 billion dollars</a:t>
            </a:r>
          </a:p>
          <a:p>
            <a:pPr lvl="1"/>
            <a:r>
              <a:rPr lang="en-US" dirty="0" smtClean="0"/>
              <a:t>Targeted search</a:t>
            </a:r>
          </a:p>
          <a:p>
            <a:r>
              <a:rPr lang="en-US" dirty="0" smtClean="0"/>
              <a:t>Other resources</a:t>
            </a:r>
          </a:p>
          <a:p>
            <a:pPr lvl="1"/>
            <a:r>
              <a:rPr lang="en-US" dirty="0" smtClean="0"/>
              <a:t>College search</a:t>
            </a:r>
          </a:p>
          <a:p>
            <a:pPr lvl="1"/>
            <a:r>
              <a:rPr lang="en-US" dirty="0" smtClean="0"/>
              <a:t>Career planning </a:t>
            </a:r>
          </a:p>
          <a:p>
            <a:pPr lvl="1"/>
            <a:r>
              <a:rPr lang="en-US" dirty="0" smtClean="0"/>
              <a:t>And more! </a:t>
            </a:r>
            <a:br>
              <a:rPr lang="en-US" dirty="0" smtClean="0"/>
            </a:br>
            <a:endParaRPr lang="en-US"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20</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nvSpPr>
        <p:spPr>
          <a:xfrm>
            <a:off x="1163414" y="6521451"/>
            <a:ext cx="2367956" cy="369332"/>
          </a:xfrm>
          <a:prstGeom prst="rect">
            <a:avLst/>
          </a:prstGeom>
        </p:spPr>
        <p:txBody>
          <a:bodyPr wrap="none">
            <a:spAutoFit/>
          </a:bodyPr>
          <a:lstStyle/>
          <a:p>
            <a:r>
              <a:rPr lang="en-US" dirty="0" smtClean="0">
                <a:solidFill>
                  <a:schemeClr val="bg1"/>
                </a:solidFill>
                <a:hlinkClick r:id="rId9"/>
              </a:rPr>
              <a:t>www.fastweb.com</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075788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Other </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dirty="0" smtClean="0">
                <a:hlinkClick r:id="rId3"/>
              </a:rPr>
              <a:t>www.finaid.org</a:t>
            </a:r>
            <a:r>
              <a:rPr lang="en-US" dirty="0" smtClean="0"/>
              <a:t> </a:t>
            </a:r>
          </a:p>
          <a:p>
            <a:r>
              <a:rPr lang="en-US" dirty="0" smtClean="0"/>
              <a:t>High School or School District</a:t>
            </a:r>
          </a:p>
          <a:p>
            <a:r>
              <a:rPr lang="en-US" dirty="0" smtClean="0"/>
              <a:t>Protect yourself from scams</a:t>
            </a:r>
          </a:p>
          <a:p>
            <a:pPr lvl="1"/>
            <a:r>
              <a:rPr lang="en-US" dirty="0" smtClean="0"/>
              <a:t>Report to </a:t>
            </a:r>
            <a:r>
              <a:rPr lang="en-US" dirty="0" smtClean="0">
                <a:hlinkClick r:id="rId4"/>
              </a:rPr>
              <a:t>www.ftc.gov</a:t>
            </a:r>
            <a:r>
              <a:rPr lang="en-US" dirty="0" smtClean="0"/>
              <a:t> </a:t>
            </a:r>
            <a:endParaRPr lang="en-US"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21</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9"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5584066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Education credits</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dirty="0" smtClean="0"/>
              <a:t>Education tax credits (i.e., American Opportunity and Lifetime Learning Credits) can offset the costs of education</a:t>
            </a:r>
          </a:p>
          <a:p>
            <a:pPr lvl="1"/>
            <a:r>
              <a:rPr lang="en-US" dirty="0" smtClean="0"/>
              <a:t>Subtracted in full from the federal income tax, not just deducted from taxable income</a:t>
            </a:r>
            <a:endParaRPr lang="en-US"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22</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4745941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MYF</a:t>
            </a:r>
            <a:endParaRPr lang="en-US" dirty="0"/>
          </a:p>
        </p:txBody>
      </p:sp>
      <p:sp>
        <p:nvSpPr>
          <p:cNvPr id="3" name="Content Placeholder 2"/>
          <p:cNvSpPr>
            <a:spLocks noGrp="1"/>
          </p:cNvSpPr>
          <p:nvPr>
            <p:ph idx="1"/>
          </p:nvPr>
        </p:nvSpPr>
        <p:spPr>
          <a:xfrm>
            <a:off x="1371601" y="2323652"/>
            <a:ext cx="6400800" cy="3508977"/>
          </a:xfrm>
        </p:spPr>
        <p:txBody>
          <a:bodyPr>
            <a:normAutofit lnSpcReduction="10000"/>
          </a:bodyPr>
          <a:lstStyle/>
          <a:p>
            <a:r>
              <a:rPr lang="en-US" dirty="0" smtClean="0"/>
              <a:t>Mapping Your Future is a non-profit organization dedicated to combining person-to-person financial counseling with online resources to help students plan for the future </a:t>
            </a:r>
          </a:p>
          <a:p>
            <a:pPr lvl="1"/>
            <a:r>
              <a:rPr lang="en-US" dirty="0" smtClean="0"/>
              <a:t>College preparation</a:t>
            </a:r>
          </a:p>
          <a:p>
            <a:pPr lvl="1"/>
            <a:r>
              <a:rPr lang="en-US" dirty="0" smtClean="0"/>
              <a:t>School selection</a:t>
            </a:r>
          </a:p>
          <a:p>
            <a:pPr lvl="1"/>
            <a:r>
              <a:rPr lang="en-US" dirty="0" smtClean="0"/>
              <a:t>Career exploration </a:t>
            </a:r>
          </a:p>
          <a:p>
            <a:pPr lvl="1"/>
            <a:r>
              <a:rPr lang="en-US" dirty="0" smtClean="0"/>
              <a:t>Money management </a:t>
            </a:r>
            <a:endParaRPr lang="en-US"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23</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nvSpPr>
        <p:spPr>
          <a:xfrm>
            <a:off x="1177691" y="6481080"/>
            <a:ext cx="774672" cy="369332"/>
          </a:xfrm>
          <a:prstGeom prst="rect">
            <a:avLst/>
          </a:prstGeom>
        </p:spPr>
        <p:txBody>
          <a:bodyPr wrap="square">
            <a:spAutoFit/>
          </a:bodyPr>
          <a:lstStyle/>
          <a:p>
            <a:endParaRPr lang="en-US" dirty="0">
              <a:solidFill>
                <a:schemeClr val="bg1"/>
              </a:solidFill>
            </a:endParaRPr>
          </a:p>
        </p:txBody>
      </p:sp>
      <p:sp>
        <p:nvSpPr>
          <p:cNvPr id="17" name="Rectangle 16"/>
          <p:cNvSpPr/>
          <p:nvPr/>
        </p:nvSpPr>
        <p:spPr>
          <a:xfrm>
            <a:off x="1059897" y="6525685"/>
            <a:ext cx="184731" cy="369332"/>
          </a:xfrm>
          <a:prstGeom prst="rect">
            <a:avLst/>
          </a:prstGeom>
        </p:spPr>
        <p:txBody>
          <a:bodyPr wrap="none">
            <a:spAutoFit/>
          </a:bodyPr>
          <a:lstStyle/>
          <a:p>
            <a:endParaRPr lang="en-US" dirty="0">
              <a:solidFill>
                <a:schemeClr val="bg1"/>
              </a:solidFill>
            </a:endParaRPr>
          </a:p>
        </p:txBody>
      </p:sp>
      <p:sp>
        <p:nvSpPr>
          <p:cNvPr id="5" name="Rectangle 4"/>
          <p:cNvSpPr/>
          <p:nvPr/>
        </p:nvSpPr>
        <p:spPr>
          <a:xfrm>
            <a:off x="1147841" y="6488668"/>
            <a:ext cx="3496470" cy="369332"/>
          </a:xfrm>
          <a:prstGeom prst="rect">
            <a:avLst/>
          </a:prstGeom>
        </p:spPr>
        <p:txBody>
          <a:bodyPr wrap="none">
            <a:spAutoFit/>
          </a:bodyPr>
          <a:lstStyle/>
          <a:p>
            <a:r>
              <a:rPr lang="en-US" dirty="0" smtClean="0">
                <a:solidFill>
                  <a:schemeClr val="bg1"/>
                </a:solidFill>
                <a:hlinkClick r:id="rId9"/>
              </a:rPr>
              <a:t>www.mappingyourfuture.org</a:t>
            </a:r>
            <a:r>
              <a:rPr lang="en-US" dirty="0" smtClean="0">
                <a:solidFill>
                  <a:schemeClr val="bg1"/>
                </a:solidFill>
              </a:rPr>
              <a:t> </a:t>
            </a:r>
            <a:endParaRPr lang="en-US" dirty="0"/>
          </a:p>
        </p:txBody>
      </p:sp>
    </p:spTree>
    <p:extLst>
      <p:ext uri="{BB962C8B-B14F-4D97-AF65-F5344CB8AC3E}">
        <p14:creationId xmlns:p14="http://schemas.microsoft.com/office/powerpoint/2010/main" val="13078274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NyFF	</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dirty="0" smtClean="0"/>
              <a:t>Financing higher education</a:t>
            </a:r>
          </a:p>
          <a:p>
            <a:r>
              <a:rPr lang="en-US" dirty="0" smtClean="0"/>
              <a:t>Managing day-to-day money</a:t>
            </a:r>
          </a:p>
          <a:p>
            <a:r>
              <a:rPr lang="en-US" dirty="0" smtClean="0"/>
              <a:t>Career planning </a:t>
            </a:r>
          </a:p>
          <a:p>
            <a:r>
              <a:rPr lang="en-US" dirty="0" smtClean="0"/>
              <a:t>School/Life management</a:t>
            </a:r>
          </a:p>
          <a:p>
            <a:pPr marL="68580" indent="0">
              <a:buNone/>
            </a:pPr>
            <a:endParaRPr lang="en-US"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24</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nvSpPr>
        <p:spPr>
          <a:xfrm>
            <a:off x="1163414" y="6521451"/>
            <a:ext cx="3672800" cy="369332"/>
          </a:xfrm>
          <a:prstGeom prst="rect">
            <a:avLst/>
          </a:prstGeom>
        </p:spPr>
        <p:txBody>
          <a:bodyPr wrap="none">
            <a:spAutoFit/>
          </a:bodyPr>
          <a:lstStyle/>
          <a:p>
            <a:r>
              <a:rPr lang="en-US" dirty="0" smtClean="0">
                <a:solidFill>
                  <a:schemeClr val="bg1"/>
                </a:solidFill>
                <a:hlinkClick r:id="rId9"/>
              </a:rPr>
              <a:t>www.navigatingyourfuture.org</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0568875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Contact us	</a:t>
            </a:r>
            <a:endParaRPr lang="en-US" dirty="0"/>
          </a:p>
        </p:txBody>
      </p:sp>
      <p:sp>
        <p:nvSpPr>
          <p:cNvPr id="3" name="Content Placeholder 2"/>
          <p:cNvSpPr>
            <a:spLocks noGrp="1"/>
          </p:cNvSpPr>
          <p:nvPr>
            <p:ph idx="1"/>
          </p:nvPr>
        </p:nvSpPr>
        <p:spPr>
          <a:xfrm>
            <a:off x="1371600" y="2323652"/>
            <a:ext cx="7315199" cy="3508977"/>
          </a:xfrm>
        </p:spPr>
        <p:txBody>
          <a:bodyPr>
            <a:normAutofit/>
          </a:bodyPr>
          <a:lstStyle/>
          <a:p>
            <a:r>
              <a:rPr lang="en-US" dirty="0" smtClean="0"/>
              <a:t>E-mail: </a:t>
            </a:r>
            <a:r>
              <a:rPr lang="en-US" dirty="0" smtClean="0">
                <a:hlinkClick r:id="rId3"/>
              </a:rPr>
              <a:t>osfa@fldoe.org</a:t>
            </a:r>
            <a:r>
              <a:rPr lang="en-US" dirty="0" smtClean="0"/>
              <a:t> </a:t>
            </a:r>
          </a:p>
          <a:p>
            <a:r>
              <a:rPr lang="en-US" dirty="0" smtClean="0"/>
              <a:t>Telephone: 1-888-827-2004 </a:t>
            </a:r>
          </a:p>
          <a:p>
            <a:r>
              <a:rPr lang="en-US" dirty="0" smtClean="0"/>
              <a:t>OSFA Outreach Team</a:t>
            </a:r>
            <a:endParaRPr lang="en-US" dirty="0"/>
          </a:p>
          <a:p>
            <a:pPr lvl="1"/>
            <a:r>
              <a:rPr lang="en-US" sz="1800" b="1" dirty="0" smtClean="0">
                <a:hlinkClick r:id="rId4"/>
              </a:rPr>
              <a:t>www.NavigatingYourFinancialFuture.org/ContactUs.aspx</a:t>
            </a:r>
            <a:endParaRPr lang="en-US" sz="1800" b="1" dirty="0" smtClean="0"/>
          </a:p>
          <a:p>
            <a:pPr marL="68580" indent="0">
              <a:buNone/>
            </a:pPr>
            <a:endParaRPr lang="en-US"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25</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9"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3850134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What is financial aid?</a:t>
            </a:r>
            <a:endParaRPr lang="en-US" dirty="0"/>
          </a:p>
        </p:txBody>
      </p:sp>
      <p:sp>
        <p:nvSpPr>
          <p:cNvPr id="3" name="Content Placeholder 2"/>
          <p:cNvSpPr>
            <a:spLocks noGrp="1"/>
          </p:cNvSpPr>
          <p:nvPr>
            <p:ph idx="1"/>
          </p:nvPr>
        </p:nvSpPr>
        <p:spPr>
          <a:xfrm>
            <a:off x="1371601" y="2323652"/>
            <a:ext cx="6400800" cy="3508977"/>
          </a:xfrm>
        </p:spPr>
        <p:txBody>
          <a:bodyPr/>
          <a:lstStyle/>
          <a:p>
            <a:r>
              <a:rPr lang="en-US" dirty="0"/>
              <a:t>Monies received from federal, state, institutional or private resources</a:t>
            </a:r>
          </a:p>
          <a:p>
            <a:pPr lvl="1"/>
            <a:r>
              <a:rPr lang="en-US" dirty="0"/>
              <a:t>Monies are categorized as:</a:t>
            </a:r>
          </a:p>
          <a:p>
            <a:pPr lvl="2"/>
            <a:r>
              <a:rPr lang="en-US" dirty="0"/>
              <a:t>Gift aid </a:t>
            </a:r>
          </a:p>
          <a:p>
            <a:pPr lvl="2"/>
            <a:r>
              <a:rPr lang="en-US" dirty="0"/>
              <a:t>Self help</a:t>
            </a:r>
          </a:p>
          <a:p>
            <a:pPr lvl="2"/>
            <a:r>
              <a:rPr lang="en-US" dirty="0"/>
              <a:t>Need-based</a:t>
            </a:r>
          </a:p>
          <a:p>
            <a:pPr lvl="2"/>
            <a:r>
              <a:rPr lang="en-US" dirty="0"/>
              <a:t>Merit-based</a:t>
            </a:r>
          </a:p>
          <a:p>
            <a:pPr lvl="1"/>
            <a:r>
              <a:rPr lang="en-US" dirty="0"/>
              <a:t>Can cover direct or indirect costs</a:t>
            </a:r>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3</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6020265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College costs </a:t>
            </a:r>
            <a:endParaRPr lang="en-US" dirty="0"/>
          </a:p>
        </p:txBody>
      </p:sp>
      <p:sp>
        <p:nvSpPr>
          <p:cNvPr id="3" name="Content Placeholder 2"/>
          <p:cNvSpPr>
            <a:spLocks noGrp="1"/>
          </p:cNvSpPr>
          <p:nvPr>
            <p:ph idx="1"/>
          </p:nvPr>
        </p:nvSpPr>
        <p:spPr>
          <a:xfrm>
            <a:off x="1371601" y="2323652"/>
            <a:ext cx="6400800" cy="3508977"/>
          </a:xfrm>
        </p:spPr>
        <p:txBody>
          <a:bodyPr/>
          <a:lstStyle/>
          <a:p>
            <a:r>
              <a:rPr lang="en-US" dirty="0" smtClean="0"/>
              <a:t>Public 2-year college (tuition and fees, in-state) - </a:t>
            </a:r>
            <a:r>
              <a:rPr lang="en-US" b="1" dirty="0" smtClean="0"/>
              <a:t>$3,347</a:t>
            </a:r>
          </a:p>
          <a:p>
            <a:r>
              <a:rPr lang="en-US" dirty="0" smtClean="0"/>
              <a:t>Public 4-year college (tuition and fees, in-state) - </a:t>
            </a:r>
            <a:r>
              <a:rPr lang="en-US" b="1" dirty="0" smtClean="0"/>
              <a:t>$9,139</a:t>
            </a:r>
          </a:p>
          <a:p>
            <a:r>
              <a:rPr lang="en-US" dirty="0" smtClean="0"/>
              <a:t>Public 4-year college (tuition and fees, out of state) - </a:t>
            </a:r>
            <a:r>
              <a:rPr lang="en-US" b="1" dirty="0" smtClean="0"/>
              <a:t>$22,958</a:t>
            </a:r>
          </a:p>
          <a:p>
            <a:r>
              <a:rPr lang="en-US" dirty="0" smtClean="0"/>
              <a:t>Private 4-year college (tuition and fees) - </a:t>
            </a:r>
            <a:r>
              <a:rPr lang="en-US" b="1" dirty="0" smtClean="0"/>
              <a:t>$31,231</a:t>
            </a:r>
            <a:endParaRPr lang="en-US" b="1"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4</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TextBox 4"/>
          <p:cNvSpPr txBox="1"/>
          <p:nvPr/>
        </p:nvSpPr>
        <p:spPr>
          <a:xfrm>
            <a:off x="1152263" y="6458630"/>
            <a:ext cx="4562737" cy="369332"/>
          </a:xfrm>
          <a:prstGeom prst="rect">
            <a:avLst/>
          </a:prstGeom>
          <a:noFill/>
        </p:spPr>
        <p:txBody>
          <a:bodyPr wrap="square" rtlCol="0">
            <a:spAutoFit/>
          </a:bodyPr>
          <a:lstStyle/>
          <a:p>
            <a:r>
              <a:rPr lang="en-US" dirty="0" smtClean="0">
                <a:solidFill>
                  <a:schemeClr val="bg1"/>
                </a:solidFill>
              </a:rPr>
              <a:t>Source: </a:t>
            </a:r>
            <a:r>
              <a:rPr lang="en-US" dirty="0" smtClean="0">
                <a:solidFill>
                  <a:schemeClr val="bg1"/>
                </a:solidFill>
                <a:hlinkClick r:id="rId9"/>
              </a:rPr>
              <a:t>bigfuture</a:t>
            </a:r>
            <a:r>
              <a:rPr lang="en-US" dirty="0" smtClean="0">
                <a:solidFill>
                  <a:schemeClr val="bg1"/>
                </a:solidFill>
              </a:rPr>
              <a:t> by The College Board</a:t>
            </a:r>
            <a:endParaRPr lang="en-US" dirty="0">
              <a:solidFill>
                <a:schemeClr val="bg1"/>
              </a:solidFill>
            </a:endParaRPr>
          </a:p>
        </p:txBody>
      </p:sp>
    </p:spTree>
    <p:extLst>
      <p:ext uri="{BB962C8B-B14F-4D97-AF65-F5344CB8AC3E}">
        <p14:creationId xmlns:p14="http://schemas.microsoft.com/office/powerpoint/2010/main" val="26969741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FAFSA</a:t>
            </a:r>
            <a:endParaRPr lang="en-US" dirty="0"/>
          </a:p>
        </p:txBody>
      </p:sp>
      <p:sp>
        <p:nvSpPr>
          <p:cNvPr id="3" name="Content Placeholder 2"/>
          <p:cNvSpPr>
            <a:spLocks noGrp="1"/>
          </p:cNvSpPr>
          <p:nvPr>
            <p:ph idx="1"/>
          </p:nvPr>
        </p:nvSpPr>
        <p:spPr>
          <a:xfrm>
            <a:off x="1371601" y="2323652"/>
            <a:ext cx="6400800" cy="3508977"/>
          </a:xfrm>
        </p:spPr>
        <p:txBody>
          <a:bodyPr>
            <a:normAutofit fontScale="85000" lnSpcReduction="10000"/>
          </a:bodyPr>
          <a:lstStyle/>
          <a:p>
            <a:r>
              <a:rPr lang="en-US" dirty="0" smtClean="0"/>
              <a:t>Largest source of student aid; distributed and processed by the U.S. Department of Education</a:t>
            </a:r>
          </a:p>
          <a:p>
            <a:pPr lvl="1"/>
            <a:r>
              <a:rPr lang="en-US" dirty="0" smtClean="0"/>
              <a:t>Manual or </a:t>
            </a:r>
            <a:r>
              <a:rPr lang="en-US" b="1" dirty="0" smtClean="0"/>
              <a:t>electronic</a:t>
            </a:r>
            <a:r>
              <a:rPr lang="en-US" dirty="0" smtClean="0"/>
              <a:t> options</a:t>
            </a:r>
          </a:p>
          <a:p>
            <a:r>
              <a:rPr lang="en-US" dirty="0" smtClean="0"/>
              <a:t>2016-17 FAFSA opens January 1</a:t>
            </a:r>
          </a:p>
          <a:p>
            <a:pPr lvl="1"/>
            <a:r>
              <a:rPr lang="en-US" dirty="0" smtClean="0"/>
              <a:t>IRS Data Retrieval Tool opens February 1and allows students to import </a:t>
            </a:r>
            <a:r>
              <a:rPr lang="en-US" b="1" dirty="0" smtClean="0"/>
              <a:t>PRIOR</a:t>
            </a:r>
            <a:r>
              <a:rPr lang="en-US" dirty="0" smtClean="0"/>
              <a:t> year tax data  </a:t>
            </a:r>
          </a:p>
          <a:p>
            <a:r>
              <a:rPr lang="en-US" dirty="0" smtClean="0"/>
              <a:t>2017-18 FAFSA opens October 1</a:t>
            </a:r>
          </a:p>
          <a:p>
            <a:pPr lvl="1"/>
            <a:r>
              <a:rPr lang="en-US" dirty="0"/>
              <a:t>IRS Data Retrieval Tool </a:t>
            </a:r>
            <a:r>
              <a:rPr lang="en-US" dirty="0" smtClean="0"/>
              <a:t> opens October 1 and will allow students to import </a:t>
            </a:r>
            <a:r>
              <a:rPr lang="en-US" b="1" dirty="0" smtClean="0"/>
              <a:t>PRIOR </a:t>
            </a:r>
            <a:r>
              <a:rPr lang="en-US" b="1" dirty="0" err="1" smtClean="0"/>
              <a:t>PRIOR</a:t>
            </a:r>
            <a:r>
              <a:rPr lang="en-US" b="1" dirty="0" smtClean="0"/>
              <a:t> </a:t>
            </a:r>
            <a:r>
              <a:rPr lang="en-US" dirty="0" smtClean="0"/>
              <a:t>year tax data </a:t>
            </a:r>
          </a:p>
          <a:p>
            <a:r>
              <a:rPr lang="en-US" dirty="0" smtClean="0"/>
              <a:t>Must </a:t>
            </a:r>
            <a:r>
              <a:rPr lang="en-US" dirty="0"/>
              <a:t>be completed </a:t>
            </a:r>
            <a:r>
              <a:rPr lang="en-US" b="1" dirty="0"/>
              <a:t>ANNUALLY</a:t>
            </a:r>
          </a:p>
          <a:p>
            <a:pPr marL="68580" indent="0">
              <a:buNone/>
            </a:pPr>
            <a:endParaRPr lang="en-US" dirty="0" smtClean="0"/>
          </a:p>
          <a:p>
            <a:endParaRPr lang="en-US" b="1"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5</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Rectangle 4"/>
          <p:cNvSpPr/>
          <p:nvPr/>
        </p:nvSpPr>
        <p:spPr>
          <a:xfrm>
            <a:off x="1132651" y="6488668"/>
            <a:ext cx="1872629" cy="646331"/>
          </a:xfrm>
          <a:prstGeom prst="rect">
            <a:avLst/>
          </a:prstGeom>
        </p:spPr>
        <p:txBody>
          <a:bodyPr wrap="none">
            <a:spAutoFit/>
          </a:bodyPr>
          <a:lstStyle/>
          <a:p>
            <a:r>
              <a:rPr lang="en-US" dirty="0" smtClean="0">
                <a:hlinkClick r:id="rId9"/>
              </a:rPr>
              <a:t>www.fafsa.gov</a:t>
            </a:r>
            <a:endParaRPr lang="en-US" dirty="0" smtClean="0"/>
          </a:p>
          <a:p>
            <a:endParaRPr lang="en-US" dirty="0"/>
          </a:p>
        </p:txBody>
      </p:sp>
    </p:spTree>
    <p:extLst>
      <p:ext uri="{BB962C8B-B14F-4D97-AF65-F5344CB8AC3E}">
        <p14:creationId xmlns:p14="http://schemas.microsoft.com/office/powerpoint/2010/main" val="8123481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215" y="2151020"/>
            <a:ext cx="4709962" cy="3726858"/>
          </a:xfrm>
          <a:prstGeom prst="rect">
            <a:avLst/>
          </a:prstGeom>
        </p:spPr>
      </p:pic>
      <p:sp>
        <p:nvSpPr>
          <p:cNvPr id="2" name="Title 1"/>
          <p:cNvSpPr>
            <a:spLocks noGrp="1"/>
          </p:cNvSpPr>
          <p:nvPr>
            <p:ph type="title"/>
          </p:nvPr>
        </p:nvSpPr>
        <p:spPr>
          <a:xfrm>
            <a:off x="1371600" y="1027664"/>
            <a:ext cx="6400800" cy="1143000"/>
          </a:xfrm>
        </p:spPr>
        <p:txBody>
          <a:bodyPr>
            <a:normAutofit/>
          </a:bodyPr>
          <a:lstStyle/>
          <a:p>
            <a:r>
              <a:rPr lang="en-US" dirty="0" smtClean="0"/>
              <a:t>FAFSA</a:t>
            </a:r>
            <a:endParaRPr lang="en-US"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6</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Down Arrow 4"/>
          <p:cNvSpPr/>
          <p:nvPr/>
        </p:nvSpPr>
        <p:spPr>
          <a:xfrm>
            <a:off x="4001429" y="911765"/>
            <a:ext cx="1561171" cy="1589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Help</a:t>
            </a:r>
            <a:endParaRPr lang="en-US" dirty="0"/>
          </a:p>
        </p:txBody>
      </p:sp>
    </p:spTree>
    <p:extLst>
      <p:ext uri="{BB962C8B-B14F-4D97-AF65-F5344CB8AC3E}">
        <p14:creationId xmlns:p14="http://schemas.microsoft.com/office/powerpoint/2010/main" val="20392435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Getting started</a:t>
            </a:r>
            <a:endParaRPr lang="en-US" dirty="0"/>
          </a:p>
        </p:txBody>
      </p:sp>
      <p:sp>
        <p:nvSpPr>
          <p:cNvPr id="3" name="Content Placeholder 2"/>
          <p:cNvSpPr>
            <a:spLocks noGrp="1"/>
          </p:cNvSpPr>
          <p:nvPr>
            <p:ph idx="1"/>
          </p:nvPr>
        </p:nvSpPr>
        <p:spPr>
          <a:xfrm>
            <a:off x="1371600" y="2323652"/>
            <a:ext cx="7010399" cy="3508977"/>
          </a:xfrm>
        </p:spPr>
        <p:txBody>
          <a:bodyPr>
            <a:normAutofit fontScale="92500" lnSpcReduction="10000"/>
          </a:bodyPr>
          <a:lstStyle/>
          <a:p>
            <a:r>
              <a:rPr lang="en-US" dirty="0" smtClean="0"/>
              <a:t>Gather important data </a:t>
            </a:r>
          </a:p>
          <a:p>
            <a:r>
              <a:rPr lang="en-US" dirty="0" smtClean="0"/>
              <a:t>Monitor priority deadlines </a:t>
            </a:r>
          </a:p>
          <a:p>
            <a:pPr lvl="1"/>
            <a:r>
              <a:rPr lang="en-US" dirty="0" smtClean="0"/>
              <a:t>State and institutional deadlines vary </a:t>
            </a:r>
          </a:p>
          <a:p>
            <a:r>
              <a:rPr lang="en-US" dirty="0" smtClean="0"/>
              <a:t>Confirm FAFSA dependency versus independency requirements</a:t>
            </a:r>
          </a:p>
          <a:p>
            <a:pPr lvl="1"/>
            <a:r>
              <a:rPr lang="en-US" dirty="0" smtClean="0"/>
              <a:t>Dependent students are required to include parental information </a:t>
            </a:r>
          </a:p>
          <a:p>
            <a:r>
              <a:rPr lang="en-US" dirty="0" smtClean="0"/>
              <a:t>Search for school codes </a:t>
            </a:r>
          </a:p>
          <a:p>
            <a:r>
              <a:rPr lang="en-US" dirty="0" smtClean="0"/>
              <a:t>Plan to sign and submit online using the FSA ID and FSA Password</a:t>
            </a:r>
          </a:p>
          <a:p>
            <a:endParaRPr lang="en-US" b="1"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7</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5402728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Student aid report</a:t>
            </a:r>
            <a:endParaRPr lang="en-US" dirty="0"/>
          </a:p>
        </p:txBody>
      </p:sp>
      <p:sp>
        <p:nvSpPr>
          <p:cNvPr id="3" name="Content Placeholder 2"/>
          <p:cNvSpPr>
            <a:spLocks noGrp="1"/>
          </p:cNvSpPr>
          <p:nvPr>
            <p:ph idx="1"/>
          </p:nvPr>
        </p:nvSpPr>
        <p:spPr>
          <a:xfrm>
            <a:off x="1371601" y="2323652"/>
            <a:ext cx="6400800" cy="3508977"/>
          </a:xfrm>
        </p:spPr>
        <p:txBody>
          <a:bodyPr>
            <a:normAutofit lnSpcReduction="10000"/>
          </a:bodyPr>
          <a:lstStyle/>
          <a:p>
            <a:r>
              <a:rPr lang="en-US" dirty="0" smtClean="0"/>
              <a:t>Received via e-mail within 3-5 days if you provided an email address</a:t>
            </a:r>
          </a:p>
          <a:p>
            <a:pPr lvl="1"/>
            <a:r>
              <a:rPr lang="en-US" dirty="0" smtClean="0"/>
              <a:t>Received via mail within 7-10 days if you did not provide an email address </a:t>
            </a:r>
          </a:p>
          <a:p>
            <a:r>
              <a:rPr lang="en-US" dirty="0" smtClean="0"/>
              <a:t>Correct errors, if needed</a:t>
            </a:r>
          </a:p>
          <a:p>
            <a:r>
              <a:rPr lang="en-US" dirty="0" smtClean="0"/>
              <a:t>Will contain an expected family contribution (EFC) </a:t>
            </a:r>
          </a:p>
          <a:p>
            <a:pPr lvl="1"/>
            <a:r>
              <a:rPr lang="en-US" dirty="0" smtClean="0"/>
              <a:t>Assists institutions in the financial aid award packaging process</a:t>
            </a:r>
            <a:endParaRPr lang="en-US"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8</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Rectangle 4"/>
          <p:cNvSpPr/>
          <p:nvPr/>
        </p:nvSpPr>
        <p:spPr>
          <a:xfrm>
            <a:off x="1152263" y="6521451"/>
            <a:ext cx="8045792" cy="369332"/>
          </a:xfrm>
          <a:prstGeom prst="rect">
            <a:avLst/>
          </a:prstGeom>
        </p:spPr>
        <p:txBody>
          <a:bodyPr wrap="none">
            <a:spAutoFit/>
          </a:bodyPr>
          <a:lstStyle/>
          <a:p>
            <a:r>
              <a:rPr lang="en-US" dirty="0" smtClean="0">
                <a:solidFill>
                  <a:schemeClr val="bg1"/>
                </a:solidFill>
              </a:rPr>
              <a:t>Cost of attendance less expected family contribution = financial need</a:t>
            </a:r>
            <a:endParaRPr lang="en-US" dirty="0"/>
          </a:p>
        </p:txBody>
      </p:sp>
    </p:spTree>
    <p:extLst>
      <p:ext uri="{BB962C8B-B14F-4D97-AF65-F5344CB8AC3E}">
        <p14:creationId xmlns:p14="http://schemas.microsoft.com/office/powerpoint/2010/main" val="18559611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Additional info</a:t>
            </a:r>
            <a:endParaRPr lang="en-US" dirty="0"/>
          </a:p>
        </p:txBody>
      </p:sp>
      <p:sp>
        <p:nvSpPr>
          <p:cNvPr id="3" name="Content Placeholder 2"/>
          <p:cNvSpPr>
            <a:spLocks noGrp="1"/>
          </p:cNvSpPr>
          <p:nvPr>
            <p:ph idx="1"/>
          </p:nvPr>
        </p:nvSpPr>
        <p:spPr>
          <a:xfrm>
            <a:off x="1371601" y="2323652"/>
            <a:ext cx="6400800" cy="3508977"/>
          </a:xfrm>
        </p:spPr>
        <p:txBody>
          <a:bodyPr>
            <a:normAutofit lnSpcReduction="10000"/>
          </a:bodyPr>
          <a:lstStyle/>
          <a:p>
            <a:r>
              <a:rPr lang="en-US" dirty="0" smtClean="0"/>
              <a:t>Contact institution to determine award process</a:t>
            </a:r>
          </a:p>
          <a:p>
            <a:r>
              <a:rPr lang="en-US" dirty="0" smtClean="0"/>
              <a:t>Contact institution for special circumstances or professional judgment needs</a:t>
            </a:r>
          </a:p>
          <a:p>
            <a:r>
              <a:rPr lang="en-US" dirty="0" smtClean="0"/>
              <a:t>Contact institution to determine what other types of aid applications are available</a:t>
            </a:r>
          </a:p>
          <a:p>
            <a:r>
              <a:rPr lang="en-US" dirty="0" smtClean="0"/>
              <a:t>Use student loans as a </a:t>
            </a:r>
            <a:r>
              <a:rPr lang="en-US" b="1" dirty="0" smtClean="0"/>
              <a:t>LAST RESORT</a:t>
            </a:r>
            <a:endParaRPr lang="en-US" b="1" dirty="0"/>
          </a:p>
        </p:txBody>
      </p:sp>
      <p:sp>
        <p:nvSpPr>
          <p:cNvPr id="4" name="Date Placeholder 3"/>
          <p:cNvSpPr>
            <a:spLocks noGrp="1"/>
          </p:cNvSpPr>
          <p:nvPr>
            <p:ph type="dt" sz="half" idx="10"/>
          </p:nvPr>
        </p:nvSpPr>
        <p:spPr/>
        <p:txBody>
          <a:bodyPr/>
          <a:lstStyle/>
          <a:p>
            <a:r>
              <a:rPr lang="en-US" dirty="0" smtClean="0"/>
              <a:t>2016-17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9</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87335445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4">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4A3521"/>
      </a:hlink>
      <a:folHlink>
        <a:srgbClr val="4A352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2395</TotalTime>
  <Words>4604</Words>
  <Application>Microsoft Macintosh PowerPoint</Application>
  <PresentationFormat>On-screen Show (4:3)</PresentationFormat>
  <Paragraphs>319</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Austin</vt:lpstr>
      <vt:lpstr>Financial Aid Overview</vt:lpstr>
      <vt:lpstr>Agenda</vt:lpstr>
      <vt:lpstr>What is financial aid?</vt:lpstr>
      <vt:lpstr>College costs </vt:lpstr>
      <vt:lpstr>FAFSA</vt:lpstr>
      <vt:lpstr>FAFSA</vt:lpstr>
      <vt:lpstr>Getting started</vt:lpstr>
      <vt:lpstr>Student aid report</vt:lpstr>
      <vt:lpstr>Additional info</vt:lpstr>
      <vt:lpstr>FFAA</vt:lpstr>
      <vt:lpstr>FFAA</vt:lpstr>
      <vt:lpstr>PowerPoint Presentation</vt:lpstr>
      <vt:lpstr>PowerPoint Presentation</vt:lpstr>
      <vt:lpstr>Grants </vt:lpstr>
      <vt:lpstr>Scholarships  </vt:lpstr>
      <vt:lpstr>Other  </vt:lpstr>
      <vt:lpstr>2015-16 award amounts</vt:lpstr>
      <vt:lpstr>FloridaShines.org  </vt:lpstr>
      <vt:lpstr>FloridaShines.org  </vt:lpstr>
      <vt:lpstr>Fastweb </vt:lpstr>
      <vt:lpstr>Other </vt:lpstr>
      <vt:lpstr>Education credits</vt:lpstr>
      <vt:lpstr>MYF</vt:lpstr>
      <vt:lpstr>NyFF </vt:lpstr>
      <vt:lpstr>Contact us </vt:lpstr>
    </vt:vector>
  </TitlesOfParts>
  <Company>Florida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Overview</dc:title>
  <dc:creator>auxierl</dc:creator>
  <cp:lastModifiedBy>Wiregrass Ranch High School</cp:lastModifiedBy>
  <cp:revision>110</cp:revision>
  <cp:lastPrinted>2014-07-17T14:13:14Z</cp:lastPrinted>
  <dcterms:created xsi:type="dcterms:W3CDTF">2014-07-15T18:41:34Z</dcterms:created>
  <dcterms:modified xsi:type="dcterms:W3CDTF">2016-02-29T13:35:40Z</dcterms:modified>
</cp:coreProperties>
</file>